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0">
  <p:sldMasterIdLst>
    <p:sldMasterId id="2147483664" r:id="rId1"/>
  </p:sldMasterIdLst>
  <p:notesMasterIdLst>
    <p:notesMasterId r:id="rId8"/>
  </p:notesMasterIdLst>
  <p:sldIdLst>
    <p:sldId id="263" r:id="rId2"/>
    <p:sldId id="257" r:id="rId3"/>
    <p:sldId id="258" r:id="rId4"/>
    <p:sldId id="259" r:id="rId5"/>
    <p:sldId id="262"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113F81-0942-43F3-AE74-4F0A24E8332F}">
          <p14:sldIdLst/>
        </p14:section>
        <p14:section name="Untitled Section" id="{189CAC0C-C2B7-42C9-A5FE-BE64ED40FDA4}">
          <p14:sldIdLst>
            <p14:sldId id="263"/>
            <p14:sldId id="257"/>
            <p14:sldId id="258"/>
            <p14:sldId id="259"/>
            <p14:sldId id="262"/>
            <p14:sldId id="2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tombi Sigwebela" initials="NS" lastIdx="1" clrIdx="0"/>
  <p:cmAuthor id="1" name="Thomas Crompton" initials="TC" lastIdx="7" clrIdx="1">
    <p:extLst>
      <p:ext uri="{19B8F6BF-5375-455C-9EA6-DF929625EA0E}">
        <p15:presenceInfo xmlns:p15="http://schemas.microsoft.com/office/powerpoint/2012/main" userId="S-1-5-21-1544010498-3196710359-1027547560-13176" providerId="AD"/>
      </p:ext>
    </p:extLst>
  </p:cmAuthor>
  <p:cmAuthor id="2" name="Sarah Girdwood" initials="SG" lastIdx="5" clrIdx="2">
    <p:extLst>
      <p:ext uri="{19B8F6BF-5375-455C-9EA6-DF929625EA0E}">
        <p15:presenceInfo xmlns:p15="http://schemas.microsoft.com/office/powerpoint/2012/main" userId="S-1-5-21-2408927881-3178516260-4262223682-1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202"/>
    <a:srgbClr val="FF7C80"/>
    <a:srgbClr val="FF00C5"/>
    <a:srgbClr val="EA0202"/>
    <a:srgbClr val="FFD0CF"/>
    <a:srgbClr val="002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snapToObjects="1">
      <p:cViewPr varScale="1">
        <p:scale>
          <a:sx n="116" d="100"/>
          <a:sy n="116" d="100"/>
        </p:scale>
        <p:origin x="144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napToGrid="0" snapToObject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hg\Downloads\GoogleDrive\GIS\POC%20placement\Analysis\Device%20sensitivity_v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ZA" sz="1000" b="1"/>
              <a:t>Cost per test by scenario</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'Figure 2'!$B$6</c:f>
              <c:strCache>
                <c:ptCount val="1"/>
                <c:pt idx="0">
                  <c:v>Test cost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2'!$C$4:$E$4</c:f>
              <c:strCache>
                <c:ptCount val="3"/>
                <c:pt idx="0">
                  <c:v>Scenario 1 
(true POC)</c:v>
                </c:pt>
                <c:pt idx="1">
                  <c:v>Scenario 2 (true &amp; near POC)</c:v>
                </c:pt>
                <c:pt idx="2">
                  <c:v>Scenario 3 (Centralised network)</c:v>
                </c:pt>
              </c:strCache>
            </c:strRef>
          </c:cat>
          <c:val>
            <c:numRef>
              <c:f>'Figure 2'!$C$6:$E$6</c:f>
              <c:numCache>
                <c:formatCode>_(* #,##0.00_);_(* \(#,##0.00\);_(* "-"??_);_(@_)</c:formatCode>
                <c:ptCount val="3"/>
                <c:pt idx="0" formatCode="0.00">
                  <c:v>41.81</c:v>
                </c:pt>
                <c:pt idx="1">
                  <c:v>27.59</c:v>
                </c:pt>
                <c:pt idx="2">
                  <c:v>22.263778836309601</c:v>
                </c:pt>
              </c:numCache>
            </c:numRef>
          </c:val>
        </c:ser>
        <c:ser>
          <c:idx val="2"/>
          <c:order val="2"/>
          <c:tx>
            <c:strRef>
              <c:f>'Figure 2'!$B$7</c:f>
              <c:strCache>
                <c:ptCount val="1"/>
                <c:pt idx="0">
                  <c:v>Transport cost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2'!$C$4:$E$4</c:f>
              <c:strCache>
                <c:ptCount val="3"/>
                <c:pt idx="0">
                  <c:v>Scenario 1 
(true POC)</c:v>
                </c:pt>
                <c:pt idx="1">
                  <c:v>Scenario 2 (true &amp; near POC)</c:v>
                </c:pt>
                <c:pt idx="2">
                  <c:v>Scenario 3 (Centralised network)</c:v>
                </c:pt>
              </c:strCache>
            </c:strRef>
          </c:cat>
          <c:val>
            <c:numRef>
              <c:f>'Figure 2'!$C$7:$E$7</c:f>
              <c:numCache>
                <c:formatCode>_(* #,##0.00_);_(* \(#,##0.00\);_(* "-"??_);_(@_)</c:formatCode>
                <c:ptCount val="3"/>
                <c:pt idx="0" formatCode="General">
                  <c:v>0</c:v>
                </c:pt>
                <c:pt idx="1">
                  <c:v>7.4928410941442349</c:v>
                </c:pt>
                <c:pt idx="2">
                  <c:v>31.464798429797955</c:v>
                </c:pt>
              </c:numCache>
            </c:numRef>
          </c:val>
        </c:ser>
        <c:dLbls>
          <c:showLegendKey val="0"/>
          <c:showVal val="0"/>
          <c:showCatName val="0"/>
          <c:showSerName val="0"/>
          <c:showPercent val="0"/>
          <c:showBubbleSize val="0"/>
        </c:dLbls>
        <c:gapWidth val="150"/>
        <c:overlap val="100"/>
        <c:axId val="121136576"/>
        <c:axId val="121136968"/>
        <c:extLst>
          <c:ext xmlns:c15="http://schemas.microsoft.com/office/drawing/2012/chart" uri="{02D57815-91ED-43cb-92C2-25804820EDAC}">
            <c15:filteredBarSeries>
              <c15:ser>
                <c:idx val="0"/>
                <c:order val="0"/>
                <c:tx>
                  <c:strRef>
                    <c:extLst>
                      <c:ext uri="{02D57815-91ED-43cb-92C2-25804820EDAC}">
                        <c15:formulaRef>
                          <c15:sqref>'Figure 2'!$B$5</c15:sqref>
                        </c15:formulaRef>
                      </c:ext>
                    </c:extLst>
                    <c:strCache>
                      <c:ptCount val="1"/>
                      <c:pt idx="0">
                        <c:v>Total cost per test</c:v>
                      </c:pt>
                    </c:strCache>
                  </c:strRef>
                </c:tx>
                <c:spPr>
                  <a:solidFill>
                    <a:schemeClr val="accent1"/>
                  </a:solidFill>
                  <a:ln>
                    <a:noFill/>
                  </a:ln>
                  <a:effectLst/>
                </c:spPr>
                <c:invertIfNegative val="0"/>
                <c:cat>
                  <c:strRef>
                    <c:extLst>
                      <c:ext uri="{02D57815-91ED-43cb-92C2-25804820EDAC}">
                        <c15:formulaRef>
                          <c15:sqref>'Figure 2'!$C$4:$E$4</c15:sqref>
                        </c15:formulaRef>
                      </c:ext>
                    </c:extLst>
                    <c:strCache>
                      <c:ptCount val="3"/>
                      <c:pt idx="0">
                        <c:v>Scenario 1 
(true POC)</c:v>
                      </c:pt>
                      <c:pt idx="1">
                        <c:v>Scenario 2 (true &amp; near POC)</c:v>
                      </c:pt>
                      <c:pt idx="2">
                        <c:v>Scenario 3 (Centralised network)</c:v>
                      </c:pt>
                    </c:strCache>
                  </c:strRef>
                </c:cat>
                <c:val>
                  <c:numRef>
                    <c:extLst>
                      <c:ext uri="{02D57815-91ED-43cb-92C2-25804820EDAC}">
                        <c15:formulaRef>
                          <c15:sqref>'Figure 2'!$C$5:$E$5</c15:sqref>
                        </c15:formulaRef>
                      </c:ext>
                    </c:extLst>
                    <c:numCache>
                      <c:formatCode>0.00</c:formatCode>
                      <c:ptCount val="3"/>
                      <c:pt idx="0">
                        <c:v>41.81</c:v>
                      </c:pt>
                      <c:pt idx="1">
                        <c:v>35.082841094144236</c:v>
                      </c:pt>
                      <c:pt idx="2">
                        <c:v>53.728577266107564</c:v>
                      </c:pt>
                    </c:numCache>
                  </c:numRef>
                </c:val>
              </c15:ser>
            </c15:filteredBarSeries>
          </c:ext>
        </c:extLst>
      </c:barChart>
      <c:catAx>
        <c:axId val="12113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136968"/>
        <c:crosses val="autoZero"/>
        <c:auto val="1"/>
        <c:lblAlgn val="ctr"/>
        <c:lblOffset val="100"/>
        <c:noMultiLvlLbl val="0"/>
      </c:catAx>
      <c:valAx>
        <c:axId val="121136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sz="1000"/>
                  <a:t>Total cost per test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1136576"/>
        <c:crosses val="autoZero"/>
        <c:crossBetween val="between"/>
      </c:valAx>
      <c:spPr>
        <a:noFill/>
        <a:ln>
          <a:noFill/>
        </a:ln>
        <a:effectLst/>
      </c:spPr>
    </c:plotArea>
    <c:legend>
      <c:legendPos val="b"/>
      <c:layout>
        <c:manualLayout>
          <c:xMode val="edge"/>
          <c:yMode val="edge"/>
          <c:x val="0.3326844964889798"/>
          <c:y val="0.89726385847992463"/>
          <c:w val="0.38837799444044002"/>
          <c:h val="5.354908568542780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DDE5F-8C18-4F1A-BEF1-654859D44FAE}" type="datetimeFigureOut">
              <a:rPr lang="en-ZA" smtClean="0"/>
              <a:t>2018/07/23</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2F0B4-88D7-4B88-A548-779098C3BD47}" type="slidenum">
              <a:rPr lang="en-ZA" smtClean="0"/>
              <a:t>‹#›</a:t>
            </a:fld>
            <a:endParaRPr lang="en-ZA" dirty="0"/>
          </a:p>
        </p:txBody>
      </p:sp>
    </p:spTree>
    <p:extLst>
      <p:ext uri="{BB962C8B-B14F-4D97-AF65-F5344CB8AC3E}">
        <p14:creationId xmlns:p14="http://schemas.microsoft.com/office/powerpoint/2010/main" val="54240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FC2F0B4-88D7-4B88-A548-779098C3BD47}" type="slidenum">
              <a:rPr lang="en-ZA" smtClean="0"/>
              <a:t>2</a:t>
            </a:fld>
            <a:endParaRPr lang="en-ZA" dirty="0"/>
          </a:p>
        </p:txBody>
      </p:sp>
    </p:spTree>
    <p:extLst>
      <p:ext uri="{BB962C8B-B14F-4D97-AF65-F5344CB8AC3E}">
        <p14:creationId xmlns:p14="http://schemas.microsoft.com/office/powerpoint/2010/main" val="300998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Add</a:t>
            </a:r>
            <a:r>
              <a:rPr lang="en-ZA" baseline="0" dirty="0" smtClean="0"/>
              <a:t> map animation</a:t>
            </a:r>
            <a:endParaRPr lang="en-ZA" dirty="0"/>
          </a:p>
        </p:txBody>
      </p:sp>
      <p:sp>
        <p:nvSpPr>
          <p:cNvPr id="4" name="Slide Number Placeholder 3"/>
          <p:cNvSpPr>
            <a:spLocks noGrp="1"/>
          </p:cNvSpPr>
          <p:nvPr>
            <p:ph type="sldNum" sz="quarter" idx="10"/>
          </p:nvPr>
        </p:nvSpPr>
        <p:spPr/>
        <p:txBody>
          <a:bodyPr/>
          <a:lstStyle/>
          <a:p>
            <a:fld id="{CFC2F0B4-88D7-4B88-A548-779098C3BD47}" type="slidenum">
              <a:rPr lang="en-ZA" smtClean="0"/>
              <a:t>4</a:t>
            </a:fld>
            <a:endParaRPr lang="en-ZA" dirty="0"/>
          </a:p>
        </p:txBody>
      </p:sp>
    </p:spTree>
    <p:extLst>
      <p:ext uri="{BB962C8B-B14F-4D97-AF65-F5344CB8AC3E}">
        <p14:creationId xmlns:p14="http://schemas.microsoft.com/office/powerpoint/2010/main" val="337468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 xmlns:a16="http://schemas.microsoft.com/office/drawing/2014/main" id="{03FB6A6A-4E35-0146-A4AF-6DE7467C5F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8475"/>
            <a:ext cx="2532185" cy="610894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631" y="332399"/>
            <a:ext cx="4112824" cy="1350927"/>
          </a:xfrm>
          <a:prstGeom prst="rect">
            <a:avLst/>
          </a:prstGeom>
        </p:spPr>
      </p:pic>
      <p:pic>
        <p:nvPicPr>
          <p:cNvPr id="9" name="Picture 8">
            <a:extLst>
              <a:ext uri="{FF2B5EF4-FFF2-40B4-BE49-F238E27FC236}">
                <a16:creationId xmlns="" xmlns:a16="http://schemas.microsoft.com/office/drawing/2014/main" id="{985D3F2E-AB70-364C-BDBE-9EEC295CB6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06297" y="6360363"/>
            <a:ext cx="1078471" cy="358060"/>
          </a:xfrm>
          <a:prstGeom prst="rect">
            <a:avLst/>
          </a:prstGeom>
        </p:spPr>
      </p:pic>
      <p:grpSp>
        <p:nvGrpSpPr>
          <p:cNvPr id="10" name="Group 9">
            <a:extLst>
              <a:ext uri="{FF2B5EF4-FFF2-40B4-BE49-F238E27FC236}">
                <a16:creationId xmlns="" xmlns:a16="http://schemas.microsoft.com/office/drawing/2014/main" id="{3D5CEC56-9A24-F042-9EA9-0195AEAD088A}"/>
              </a:ext>
            </a:extLst>
          </p:cNvPr>
          <p:cNvGrpSpPr/>
          <p:nvPr userDrawn="1"/>
        </p:nvGrpSpPr>
        <p:grpSpPr>
          <a:xfrm>
            <a:off x="313045" y="6371451"/>
            <a:ext cx="6939409" cy="289720"/>
            <a:chOff x="622534" y="6372784"/>
            <a:chExt cx="6939409" cy="289720"/>
          </a:xfrm>
        </p:grpSpPr>
        <p:sp>
          <p:nvSpPr>
            <p:cNvPr id="11" name="TextBox 10">
              <a:extLst>
                <a:ext uri="{FF2B5EF4-FFF2-40B4-BE49-F238E27FC236}">
                  <a16:creationId xmlns="" xmlns:a16="http://schemas.microsoft.com/office/drawing/2014/main" id="{104B9220-B82D-8D45-845E-5D3A342104B3}"/>
                </a:ext>
              </a:extLst>
            </p:cNvPr>
            <p:cNvSpPr txBox="1"/>
            <p:nvPr userDrawn="1"/>
          </p:nvSpPr>
          <p:spPr>
            <a:xfrm>
              <a:off x="844984" y="6385505"/>
              <a:ext cx="6716959" cy="276999"/>
            </a:xfrm>
            <a:prstGeom prst="rect">
              <a:avLst/>
            </a:prstGeom>
            <a:noFill/>
          </p:spPr>
          <p:txBody>
            <a:bodyPr wrap="square" rtlCol="0">
              <a:spAutoFit/>
            </a:bodyPr>
            <a:lstStyle/>
            <a:p>
              <a:pPr algn="l"/>
              <a:r>
                <a:rPr lang="fr-CH" sz="825"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825"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8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825"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2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125"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 xmlns:a16="http://schemas.microsoft.com/office/drawing/2014/main" id="{AA056B7E-D33B-6241-B825-5A69E1B36E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2534" y="6372784"/>
              <a:ext cx="277991" cy="274332"/>
            </a:xfrm>
            <a:prstGeom prst="rect">
              <a:avLst/>
            </a:prstGeom>
          </p:spPr>
        </p:pic>
      </p:grpSp>
    </p:spTree>
    <p:extLst>
      <p:ext uri="{BB962C8B-B14F-4D97-AF65-F5344CB8AC3E}">
        <p14:creationId xmlns:p14="http://schemas.microsoft.com/office/powerpoint/2010/main" val="240703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97480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325491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_Bulle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4"/>
          <p:cNvSpPr>
            <a:spLocks noGrp="1"/>
          </p:cNvSpPr>
          <p:nvPr>
            <p:ph type="title" hasCustomPrompt="1"/>
          </p:nvPr>
        </p:nvSpPr>
        <p:spPr>
          <a:xfrm>
            <a:off x="2751993" y="857494"/>
            <a:ext cx="3991708" cy="760292"/>
          </a:xfrm>
        </p:spPr>
        <p:txBody>
          <a:bodyPr>
            <a:normAutofit/>
          </a:bodyPr>
          <a:lstStyle>
            <a:lvl1pPr marL="0" indent="0">
              <a:buFont typeface="Arial" charset="0"/>
              <a:buNone/>
              <a:defRPr sz="1800">
                <a:solidFill>
                  <a:srgbClr val="C00000"/>
                </a:solidFill>
              </a:defRPr>
            </a:lvl1pPr>
          </a:lstStyle>
          <a:p>
            <a:r>
              <a:rPr lang="en-US" dirty="0"/>
              <a:t>CONTENT SLIDE HEADING</a:t>
            </a:r>
            <a:br>
              <a:rPr lang="en-US" dirty="0"/>
            </a:br>
            <a:endParaRPr lang="en-US" dirty="0"/>
          </a:p>
        </p:txBody>
      </p:sp>
      <p:sp>
        <p:nvSpPr>
          <p:cNvPr id="3" name="Content Placeholder 2"/>
          <p:cNvSpPr>
            <a:spLocks noGrp="1"/>
          </p:cNvSpPr>
          <p:nvPr>
            <p:ph sz="quarter" idx="10"/>
          </p:nvPr>
        </p:nvSpPr>
        <p:spPr>
          <a:xfrm>
            <a:off x="2769622" y="1729936"/>
            <a:ext cx="3956447" cy="3095625"/>
          </a:xfrm>
        </p:spPr>
        <p:txBody>
          <a:bodyPr>
            <a:normAutofit/>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sz="1350">
                <a:solidFill>
                  <a:schemeClr val="tx1">
                    <a:lumMod val="50000"/>
                    <a:lumOff val="50000"/>
                  </a:schemeClr>
                </a:solidFill>
                <a:latin typeface="+mj-lt"/>
              </a:defRPr>
            </a:lvl1pPr>
            <a:lvl2pPr>
              <a:defRPr sz="1350">
                <a:latin typeface="+mj-lt"/>
              </a:defRPr>
            </a:lvl2pPr>
            <a:lvl3pPr>
              <a:defRPr sz="1350">
                <a:latin typeface="+mj-lt"/>
              </a:defRPr>
            </a:lvl3pPr>
            <a:lvl4pPr>
              <a:defRPr sz="1350">
                <a:latin typeface="+mj-lt"/>
              </a:defRPr>
            </a:lvl4pPr>
            <a:lvl5pPr>
              <a:defRPr sz="1350">
                <a:latin typeface="+mj-lt"/>
              </a:defRPr>
            </a:lvl5pPr>
          </a:lstStyle>
          <a:p>
            <a:pPr lvl="0"/>
            <a:r>
              <a:rPr lang="en-US" dirty="0"/>
              <a:t>Click to edit Master text styles</a:t>
            </a:r>
          </a:p>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r>
              <a:rPr lang="en-US" dirty="0"/>
              <a:t>Click to edit Master text styles</a:t>
            </a:r>
          </a:p>
          <a:p>
            <a:pPr lvl="0"/>
            <a:endParaRPr lang="en-US" dirty="0"/>
          </a:p>
          <a:p>
            <a:pPr lvl="0"/>
            <a:endParaRPr lang="en-US" dirty="0"/>
          </a:p>
        </p:txBody>
      </p:sp>
    </p:spTree>
    <p:extLst>
      <p:ext uri="{BB962C8B-B14F-4D97-AF65-F5344CB8AC3E}">
        <p14:creationId xmlns:p14="http://schemas.microsoft.com/office/powerpoint/2010/main" val="403692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Content Placeholder 11"/>
          <p:cNvSpPr>
            <a:spLocks noGrp="1"/>
          </p:cNvSpPr>
          <p:nvPr>
            <p:ph sz="quarter" idx="10" hasCustomPrompt="1"/>
          </p:nvPr>
        </p:nvSpPr>
        <p:spPr>
          <a:xfrm>
            <a:off x="3594371" y="2385769"/>
            <a:ext cx="3904060" cy="2706687"/>
          </a:xfrm>
        </p:spPr>
        <p:txBody>
          <a:bodyPr/>
          <a:lstStyle>
            <a:lvl1pPr marL="0" indent="0">
              <a:lnSpc>
                <a:spcPct val="100000"/>
              </a:lnSpc>
              <a:spcBef>
                <a:spcPts val="0"/>
              </a:spcBef>
              <a:buNone/>
              <a:defRPr lang="en-US" sz="1350" smtClean="0">
                <a:solidFill>
                  <a:schemeClr val="tx1">
                    <a:lumMod val="95000"/>
                    <a:lumOff val="5000"/>
                  </a:schemeClr>
                </a:solidFill>
              </a:defRPr>
            </a:lvl1pPr>
          </a:lstStyle>
          <a:p>
            <a:r>
              <a:rPr lang="en-US" sz="1800" dirty="0">
                <a:solidFill>
                  <a:srgbClr val="B62026"/>
                </a:solidFill>
                <a:latin typeface="+mj-lt"/>
              </a:rPr>
              <a:t>PRESENTATION</a:t>
            </a:r>
          </a:p>
          <a:p>
            <a:r>
              <a:rPr lang="en-US" sz="1800" dirty="0">
                <a:latin typeface="+mj-lt"/>
              </a:rPr>
              <a:t>TITLE GOES HERE CAN</a:t>
            </a:r>
          </a:p>
          <a:p>
            <a:r>
              <a:rPr lang="en-US" sz="1800" dirty="0">
                <a:latin typeface="+mj-lt"/>
              </a:rPr>
              <a:t>RUN THREE LINES</a:t>
            </a:r>
          </a:p>
          <a:p>
            <a:endParaRPr lang="en-US" sz="1800" dirty="0">
              <a:latin typeface="+mj-lt"/>
            </a:endParaRPr>
          </a:p>
          <a:p>
            <a:r>
              <a:rPr lang="en-US" dirty="0">
                <a:solidFill>
                  <a:schemeClr val="bg1">
                    <a:lumMod val="65000"/>
                  </a:schemeClr>
                </a:solidFill>
                <a:latin typeface="+mj-lt"/>
              </a:rPr>
              <a:t>Name of Presenter</a:t>
            </a:r>
          </a:p>
          <a:p>
            <a:r>
              <a:rPr lang="en-US" dirty="0">
                <a:solidFill>
                  <a:schemeClr val="bg1">
                    <a:lumMod val="65000"/>
                  </a:schemeClr>
                </a:solidFill>
                <a:latin typeface="+mj-lt"/>
              </a:rPr>
              <a:t>Date</a:t>
            </a:r>
          </a:p>
          <a:p>
            <a:endParaRPr lang="en-US" sz="1800" dirty="0">
              <a:latin typeface="+mj-lt"/>
            </a:endParaRPr>
          </a:p>
        </p:txBody>
      </p:sp>
      <p:sp>
        <p:nvSpPr>
          <p:cNvPr id="14" name="Rectangle 13"/>
          <p:cNvSpPr/>
          <p:nvPr userDrawn="1"/>
        </p:nvSpPr>
        <p:spPr>
          <a:xfrm>
            <a:off x="3673503" y="3693394"/>
            <a:ext cx="393590" cy="45719"/>
          </a:xfrm>
          <a:prstGeom prst="rect">
            <a:avLst/>
          </a:prstGeom>
          <a:solidFill>
            <a:srgbClr val="B6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5816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userDrawn="1"/>
        </p:nvSpPr>
        <p:spPr>
          <a:xfrm>
            <a:off x="4616478" y="3274294"/>
            <a:ext cx="393590" cy="45719"/>
          </a:xfrm>
          <a:prstGeom prst="rect">
            <a:avLst/>
          </a:prstGeom>
          <a:solidFill>
            <a:srgbClr val="B6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4"/>
          <p:cNvSpPr>
            <a:spLocks noGrp="1"/>
          </p:cNvSpPr>
          <p:nvPr>
            <p:ph type="title" hasCustomPrompt="1"/>
          </p:nvPr>
        </p:nvSpPr>
        <p:spPr>
          <a:xfrm>
            <a:off x="4545623" y="1578463"/>
            <a:ext cx="3991708" cy="1325563"/>
          </a:xfrm>
        </p:spPr>
        <p:txBody>
          <a:bodyPr>
            <a:normAutofit/>
          </a:bodyPr>
          <a:lstStyle>
            <a:lvl1pPr>
              <a:defRPr sz="1800">
                <a:solidFill>
                  <a:srgbClr val="C00000"/>
                </a:solidFill>
              </a:defRPr>
            </a:lvl1pPr>
          </a:lstStyle>
          <a:p>
            <a:r>
              <a:rPr lang="en-US" dirty="0"/>
              <a:t>DIVIDER SLIDE_WHITE</a:t>
            </a:r>
          </a:p>
        </p:txBody>
      </p:sp>
    </p:spTree>
    <p:extLst>
      <p:ext uri="{BB962C8B-B14F-4D97-AF65-F5344CB8AC3E}">
        <p14:creationId xmlns:p14="http://schemas.microsoft.com/office/powerpoint/2010/main" val="124046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Oran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2" name="Rectangle 21"/>
          <p:cNvSpPr/>
          <p:nvPr userDrawn="1"/>
        </p:nvSpPr>
        <p:spPr>
          <a:xfrm>
            <a:off x="4616478" y="3274294"/>
            <a:ext cx="3935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itle 14"/>
          <p:cNvSpPr>
            <a:spLocks noGrp="1"/>
          </p:cNvSpPr>
          <p:nvPr>
            <p:ph type="title" hasCustomPrompt="1"/>
          </p:nvPr>
        </p:nvSpPr>
        <p:spPr>
          <a:xfrm>
            <a:off x="4545623" y="1578463"/>
            <a:ext cx="3991708" cy="1325563"/>
          </a:xfrm>
        </p:spPr>
        <p:txBody>
          <a:bodyPr>
            <a:normAutofit/>
          </a:bodyPr>
          <a:lstStyle>
            <a:lvl1pPr>
              <a:defRPr sz="1800">
                <a:solidFill>
                  <a:schemeClr val="bg1"/>
                </a:solidFill>
              </a:defRPr>
            </a:lvl1pPr>
          </a:lstStyle>
          <a:p>
            <a:r>
              <a:rPr lang="en-US" dirty="0"/>
              <a:t>DIVIDER SLIDE_WHITE</a:t>
            </a:r>
          </a:p>
        </p:txBody>
      </p:sp>
    </p:spTree>
    <p:extLst>
      <p:ext uri="{BB962C8B-B14F-4D97-AF65-F5344CB8AC3E}">
        <p14:creationId xmlns:p14="http://schemas.microsoft.com/office/powerpoint/2010/main" val="1368553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4"/>
          <p:cNvSpPr>
            <a:spLocks noGrp="1"/>
          </p:cNvSpPr>
          <p:nvPr>
            <p:ph type="title" hasCustomPrompt="1"/>
          </p:nvPr>
        </p:nvSpPr>
        <p:spPr>
          <a:xfrm>
            <a:off x="2751993" y="857494"/>
            <a:ext cx="3991708" cy="760292"/>
          </a:xfrm>
        </p:spPr>
        <p:txBody>
          <a:bodyPr>
            <a:normAutofit/>
          </a:bodyPr>
          <a:lstStyle>
            <a:lvl1pPr marL="0" indent="0">
              <a:buFont typeface="Arial" charset="0"/>
              <a:buNone/>
              <a:defRPr sz="1800">
                <a:solidFill>
                  <a:srgbClr val="C00000"/>
                </a:solidFill>
              </a:defRPr>
            </a:lvl1pPr>
          </a:lstStyle>
          <a:p>
            <a:r>
              <a:rPr lang="en-US" dirty="0"/>
              <a:t>CONTENT SLIDE HEADING</a:t>
            </a:r>
            <a:br>
              <a:rPr lang="en-US" dirty="0"/>
            </a:br>
            <a:endParaRPr lang="en-US" dirty="0"/>
          </a:p>
        </p:txBody>
      </p:sp>
      <p:sp>
        <p:nvSpPr>
          <p:cNvPr id="6" name="Content Placeholder 2"/>
          <p:cNvSpPr>
            <a:spLocks noGrp="1"/>
          </p:cNvSpPr>
          <p:nvPr>
            <p:ph sz="quarter" idx="10"/>
          </p:nvPr>
        </p:nvSpPr>
        <p:spPr>
          <a:xfrm>
            <a:off x="2769622" y="1729936"/>
            <a:ext cx="3956447" cy="3095625"/>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350">
                <a:solidFill>
                  <a:schemeClr val="tx1">
                    <a:lumMod val="50000"/>
                    <a:lumOff val="50000"/>
                  </a:schemeClr>
                </a:solidFill>
                <a:latin typeface="+mj-lt"/>
              </a:defRPr>
            </a:lvl1pPr>
            <a:lvl2pPr>
              <a:defRPr sz="1350">
                <a:latin typeface="+mj-lt"/>
              </a:defRPr>
            </a:lvl2pPr>
            <a:lvl3pPr>
              <a:defRPr sz="1350">
                <a:latin typeface="+mj-lt"/>
              </a:defRPr>
            </a:lvl3pPr>
            <a:lvl4pPr>
              <a:defRPr sz="1350">
                <a:latin typeface="+mj-lt"/>
              </a:defRPr>
            </a:lvl4pPr>
            <a:lvl5pPr>
              <a:defRPr sz="1350">
                <a:latin typeface="+mj-lt"/>
              </a:defRPr>
            </a:lvl5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Click to edit Master text styles</a:t>
            </a:r>
          </a:p>
          <a:p>
            <a:pPr lvl="0"/>
            <a:endParaRPr lang="en-US" dirty="0"/>
          </a:p>
        </p:txBody>
      </p:sp>
    </p:spTree>
    <p:extLst>
      <p:ext uri="{BB962C8B-B14F-4D97-AF65-F5344CB8AC3E}">
        <p14:creationId xmlns:p14="http://schemas.microsoft.com/office/powerpoint/2010/main" val="1725756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_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4568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BAD69881-05BA-FE44-9F57-A12C780F8E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475"/>
            <a:ext cx="2532185" cy="6108944"/>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359" y="1580305"/>
            <a:ext cx="8105775" cy="2662481"/>
          </a:xfrm>
          <a:prstGeom prst="rect">
            <a:avLst/>
          </a:prstGeom>
        </p:spPr>
      </p:pic>
      <p:sp>
        <p:nvSpPr>
          <p:cNvPr id="11" name="Title 1"/>
          <p:cNvSpPr>
            <a:spLocks noGrp="1"/>
          </p:cNvSpPr>
          <p:nvPr>
            <p:ph type="title" hasCustomPrompt="1"/>
          </p:nvPr>
        </p:nvSpPr>
        <p:spPr>
          <a:xfrm>
            <a:off x="1125687" y="3890652"/>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Thank you</a:t>
            </a:r>
          </a:p>
        </p:txBody>
      </p:sp>
      <p:grpSp>
        <p:nvGrpSpPr>
          <p:cNvPr id="15" name="Group 14">
            <a:extLst>
              <a:ext uri="{FF2B5EF4-FFF2-40B4-BE49-F238E27FC236}">
                <a16:creationId xmlns="" xmlns:a16="http://schemas.microsoft.com/office/drawing/2014/main" id="{C96B1BB8-5F5B-324B-9AF3-82686F1D8A9F}"/>
              </a:ext>
            </a:extLst>
          </p:cNvPr>
          <p:cNvGrpSpPr/>
          <p:nvPr userDrawn="1"/>
        </p:nvGrpSpPr>
        <p:grpSpPr>
          <a:xfrm>
            <a:off x="313044" y="6371450"/>
            <a:ext cx="6939409" cy="351275"/>
            <a:chOff x="622534" y="6372784"/>
            <a:chExt cx="6939409" cy="351275"/>
          </a:xfrm>
        </p:grpSpPr>
        <p:sp>
          <p:nvSpPr>
            <p:cNvPr id="17" name="TextBox 16">
              <a:extLst>
                <a:ext uri="{FF2B5EF4-FFF2-40B4-BE49-F238E27FC236}">
                  <a16:creationId xmlns="" xmlns:a16="http://schemas.microsoft.com/office/drawing/2014/main" id="{D6A178FB-2FA3-4248-8E1B-D03D7AD2C3B7}"/>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 xmlns:a16="http://schemas.microsoft.com/office/drawing/2014/main" id="{DA0B6354-2A26-B748-A980-4BEED41158A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2534" y="6372784"/>
              <a:ext cx="277991" cy="274332"/>
            </a:xfrm>
            <a:prstGeom prst="rect">
              <a:avLst/>
            </a:prstGeom>
          </p:spPr>
        </p:pic>
      </p:grpSp>
      <p:pic>
        <p:nvPicPr>
          <p:cNvPr id="20" name="Picture 19">
            <a:extLst>
              <a:ext uri="{FF2B5EF4-FFF2-40B4-BE49-F238E27FC236}">
                <a16:creationId xmlns="" xmlns:a16="http://schemas.microsoft.com/office/drawing/2014/main" id="{78A63FEC-5F2C-9A40-B083-4FE761F110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spTree>
    <p:extLst>
      <p:ext uri="{BB962C8B-B14F-4D97-AF65-F5344CB8AC3E}">
        <p14:creationId xmlns:p14="http://schemas.microsoft.com/office/powerpoint/2010/main" val="176563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F5A0D4DE-7FF2-324A-917C-F10A5D3B4B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475"/>
            <a:ext cx="2532185" cy="6108944"/>
          </a:xfrm>
          <a:prstGeom prst="rect">
            <a:avLst/>
          </a:prstGeom>
        </p:spPr>
      </p:pic>
      <p:sp>
        <p:nvSpPr>
          <p:cNvPr id="2" name="Title 1"/>
          <p:cNvSpPr>
            <a:spLocks noGrp="1"/>
          </p:cNvSpPr>
          <p:nvPr>
            <p:ph type="title"/>
          </p:nvPr>
        </p:nvSpPr>
        <p:spPr>
          <a:xfrm>
            <a:off x="562844" y="274639"/>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06296" y="6360361"/>
            <a:ext cx="1078471" cy="358060"/>
          </a:xfrm>
          <a:prstGeom prst="rect">
            <a:avLst/>
          </a:prstGeom>
        </p:spPr>
      </p:pic>
      <p:sp>
        <p:nvSpPr>
          <p:cNvPr id="15" name="Content Placeholder 2">
            <a:extLst>
              <a:ext uri="{FF2B5EF4-FFF2-40B4-BE49-F238E27FC236}">
                <a16:creationId xmlns="" xmlns:a16="http://schemas.microsoft.com/office/drawing/2014/main" id="{056C0DB2-5CA9-FA44-AFC7-A51349201E4A}"/>
              </a:ext>
            </a:extLst>
          </p:cNvPr>
          <p:cNvSpPr>
            <a:spLocks noGrp="1"/>
          </p:cNvSpPr>
          <p:nvPr>
            <p:ph idx="1"/>
          </p:nvPr>
        </p:nvSpPr>
        <p:spPr>
          <a:xfrm>
            <a:off x="562860" y="1600201"/>
            <a:ext cx="8018280" cy="4525963"/>
          </a:xfrm>
        </p:spPr>
        <p:txBody>
          <a:bodyPr/>
          <a:lstStyle>
            <a:lvl1pPr>
              <a:defRPr>
                <a:solidFill>
                  <a:schemeClr val="tx1">
                    <a:lumMod val="65000"/>
                    <a:lumOff val="35000"/>
                  </a:schemeClr>
                </a:solidFill>
                <a:latin typeface="Raleway" panose="020B0503030101060003" pitchFamily="34" charset="0"/>
              </a:defRPr>
            </a:lvl1pPr>
            <a:lvl2pPr>
              <a:defRPr>
                <a:solidFill>
                  <a:schemeClr val="tx1">
                    <a:lumMod val="65000"/>
                    <a:lumOff val="35000"/>
                  </a:schemeClr>
                </a:solidFill>
                <a:latin typeface="Raleway" panose="020B0503030101060003" pitchFamily="34" charset="0"/>
              </a:defRPr>
            </a:lvl2pPr>
            <a:lvl3pPr>
              <a:defRPr>
                <a:solidFill>
                  <a:schemeClr val="tx1">
                    <a:lumMod val="65000"/>
                    <a:lumOff val="35000"/>
                  </a:schemeClr>
                </a:solidFill>
                <a:latin typeface="Raleway" panose="020B0503030101060003" pitchFamily="34" charset="0"/>
              </a:defRPr>
            </a:lvl3pPr>
            <a:lvl4pPr>
              <a:defRPr>
                <a:solidFill>
                  <a:schemeClr val="tx1">
                    <a:lumMod val="65000"/>
                    <a:lumOff val="35000"/>
                  </a:schemeClr>
                </a:solidFill>
                <a:latin typeface="Raleway" panose="020B0503030101060003" pitchFamily="34" charset="0"/>
              </a:defRPr>
            </a:lvl4pPr>
            <a:lvl5pPr>
              <a:defRPr>
                <a:solidFill>
                  <a:schemeClr val="tx1">
                    <a:lumMod val="65000"/>
                    <a:lumOff val="35000"/>
                  </a:schemeClr>
                </a:solidFill>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 xmlns:a16="http://schemas.microsoft.com/office/drawing/2014/main" id="{D72DC2E7-0D8F-A94B-834B-FF85E3579CA6}"/>
              </a:ext>
            </a:extLst>
          </p:cNvPr>
          <p:cNvGrpSpPr/>
          <p:nvPr userDrawn="1"/>
        </p:nvGrpSpPr>
        <p:grpSpPr>
          <a:xfrm>
            <a:off x="313044" y="6371450"/>
            <a:ext cx="6939409" cy="351275"/>
            <a:chOff x="622534" y="6372784"/>
            <a:chExt cx="6939409" cy="351275"/>
          </a:xfrm>
        </p:grpSpPr>
        <p:sp>
          <p:nvSpPr>
            <p:cNvPr id="10" name="TextBox 9">
              <a:extLst>
                <a:ext uri="{FF2B5EF4-FFF2-40B4-BE49-F238E27FC236}">
                  <a16:creationId xmlns="" xmlns:a16="http://schemas.microsoft.com/office/drawing/2014/main" id="{5AAC1B6B-F978-D24B-AD7C-5FF1980AA37D}"/>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www.equiphealth.org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 xmlns:a16="http://schemas.microsoft.com/office/drawing/2014/main" id="{C09350C4-1425-7045-A61F-5A83465E6F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2534" y="6372784"/>
              <a:ext cx="277991" cy="274332"/>
            </a:xfrm>
            <a:prstGeom prst="rect">
              <a:avLst/>
            </a:prstGeom>
          </p:spPr>
        </p:pic>
      </p:grpSp>
    </p:spTree>
    <p:extLst>
      <p:ext uri="{BB962C8B-B14F-4D97-AF65-F5344CB8AC3E}">
        <p14:creationId xmlns:p14="http://schemas.microsoft.com/office/powerpoint/2010/main" val="371416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85FD65-BDE5-417B-8623-A92DAFE425CC}" type="datetimeFigureOut">
              <a:rPr lang="en-ZA" smtClean="0"/>
              <a:t>2018/07/23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A36E5C9-6705-48AD-B6AD-420FD5522C62}" type="slidenum">
              <a:rPr lang="en-ZA" smtClean="0"/>
              <a:t>‹#›</a:t>
            </a:fld>
            <a:endParaRPr lang="en-ZA"/>
          </a:p>
        </p:txBody>
      </p:sp>
    </p:spTree>
    <p:extLst>
      <p:ext uri="{BB962C8B-B14F-4D97-AF65-F5344CB8AC3E}">
        <p14:creationId xmlns:p14="http://schemas.microsoft.com/office/powerpoint/2010/main" val="18720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121298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165049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5961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9365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187147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265075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78690-E004-9D46-82F5-4BECCD5B039A}"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9BBC6-6757-3040-AEAB-A097F57EABBA}" type="slidenum">
              <a:rPr lang="en-US" smtClean="0"/>
              <a:t>‹#›</a:t>
            </a:fld>
            <a:endParaRPr lang="en-US" dirty="0"/>
          </a:p>
        </p:txBody>
      </p:sp>
    </p:spTree>
    <p:extLst>
      <p:ext uri="{BB962C8B-B14F-4D97-AF65-F5344CB8AC3E}">
        <p14:creationId xmlns:p14="http://schemas.microsoft.com/office/powerpoint/2010/main" val="163091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78690-E004-9D46-82F5-4BECCD5B039A}" type="datetimeFigureOut">
              <a:rPr lang="en-US" smtClean="0"/>
              <a:t>7/23/2018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9BBC6-6757-3040-AEAB-A097F57EABBA}" type="slidenum">
              <a:rPr lang="en-US" smtClean="0"/>
              <a:t>‹#›</a:t>
            </a:fld>
            <a:endParaRPr lang="en-US" dirty="0"/>
          </a:p>
        </p:txBody>
      </p:sp>
    </p:spTree>
    <p:extLst>
      <p:ext uri="{BB962C8B-B14F-4D97-AF65-F5344CB8AC3E}">
        <p14:creationId xmlns:p14="http://schemas.microsoft.com/office/powerpoint/2010/main" val="363672341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49" r:id="rId13"/>
    <p:sldLayoutId id="2147483650" r:id="rId14"/>
    <p:sldLayoutId id="2147483652" r:id="rId15"/>
    <p:sldLayoutId id="2147483653" r:id="rId16"/>
    <p:sldLayoutId id="2147483656"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2A1C40D-56BA-4EE4-9238-59431A352E46}"/>
              </a:ext>
            </a:extLst>
          </p:cNvPr>
          <p:cNvSpPr/>
          <p:nvPr/>
        </p:nvSpPr>
        <p:spPr>
          <a:xfrm>
            <a:off x="6291384" y="179894"/>
            <a:ext cx="2547815" cy="13598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4553" y="3241894"/>
            <a:ext cx="7802217" cy="1752600"/>
          </a:xfrm>
        </p:spPr>
        <p:txBody>
          <a:bodyPr>
            <a:noAutofit/>
          </a:bodyPr>
          <a:lstStyle/>
          <a:p>
            <a:r>
              <a:rPr lang="en-US" sz="1800" dirty="0">
                <a:solidFill>
                  <a:srgbClr val="C00000"/>
                </a:solidFill>
              </a:rPr>
              <a:t> </a:t>
            </a:r>
            <a:r>
              <a:rPr lang="en-ZA" sz="1800" dirty="0">
                <a:solidFill>
                  <a:srgbClr val="C00000"/>
                </a:solidFill>
              </a:rPr>
              <a:t/>
            </a:r>
            <a:br>
              <a:rPr lang="en-ZA" sz="1800" dirty="0">
                <a:solidFill>
                  <a:srgbClr val="C00000"/>
                </a:solidFill>
              </a:rPr>
            </a:br>
            <a:r>
              <a:rPr lang="en-US" sz="1800" b="1" u="sng" dirty="0">
                <a:solidFill>
                  <a:srgbClr val="C00000"/>
                </a:solidFill>
              </a:rPr>
              <a:t>Sarah J </a:t>
            </a:r>
            <a:r>
              <a:rPr lang="en-US" sz="1800" b="1" u="sng" dirty="0" err="1" smtClean="0">
                <a:solidFill>
                  <a:srgbClr val="C00000"/>
                </a:solidFill>
              </a:rPr>
              <a:t>Girdwood</a:t>
            </a:r>
            <a:r>
              <a:rPr lang="en-US" sz="1800" u="sng" baseline="30000" dirty="0" err="1" smtClean="0">
                <a:solidFill>
                  <a:srgbClr val="C00000"/>
                </a:solidFill>
              </a:rPr>
              <a:t>b</a:t>
            </a:r>
            <a:r>
              <a:rPr lang="en-US" sz="1800" dirty="0">
                <a:solidFill>
                  <a:srgbClr val="C00000"/>
                </a:solidFill>
              </a:rPr>
              <a:t>, Brooke E </a:t>
            </a:r>
            <a:r>
              <a:rPr lang="en-US" sz="1800" dirty="0" err="1">
                <a:solidFill>
                  <a:srgbClr val="C00000"/>
                </a:solidFill>
              </a:rPr>
              <a:t>Nichols</a:t>
            </a:r>
            <a:r>
              <a:rPr lang="en-US" sz="1800" baseline="30000" dirty="0" err="1">
                <a:solidFill>
                  <a:srgbClr val="C00000"/>
                </a:solidFill>
              </a:rPr>
              <a:t>a,b</a:t>
            </a:r>
            <a:r>
              <a:rPr lang="en-US" sz="1800" dirty="0">
                <a:solidFill>
                  <a:srgbClr val="C00000"/>
                </a:solidFill>
              </a:rPr>
              <a:t>, Crispin </a:t>
            </a:r>
            <a:r>
              <a:rPr lang="en-US" sz="1800" dirty="0" err="1">
                <a:solidFill>
                  <a:srgbClr val="C00000"/>
                </a:solidFill>
              </a:rPr>
              <a:t>Moyo</a:t>
            </a:r>
            <a:r>
              <a:rPr lang="en-US" sz="1800" baseline="30000" dirty="0" err="1">
                <a:solidFill>
                  <a:srgbClr val="C00000"/>
                </a:solidFill>
              </a:rPr>
              <a:t>d</a:t>
            </a:r>
            <a:r>
              <a:rPr lang="en-US" sz="1800" dirty="0">
                <a:solidFill>
                  <a:srgbClr val="C00000"/>
                </a:solidFill>
              </a:rPr>
              <a:t>, Thomas </a:t>
            </a:r>
            <a:r>
              <a:rPr lang="en-US" sz="1800" dirty="0" err="1">
                <a:solidFill>
                  <a:srgbClr val="C00000"/>
                </a:solidFill>
              </a:rPr>
              <a:t>Crompton</a:t>
            </a:r>
            <a:r>
              <a:rPr lang="en-US" sz="1800" baseline="30000" dirty="0" err="1">
                <a:solidFill>
                  <a:srgbClr val="C00000"/>
                </a:solidFill>
              </a:rPr>
              <a:t>c</a:t>
            </a:r>
            <a:r>
              <a:rPr lang="en-US" sz="1800" dirty="0">
                <a:solidFill>
                  <a:srgbClr val="C00000"/>
                </a:solidFill>
              </a:rPr>
              <a:t>, Dorman </a:t>
            </a:r>
            <a:r>
              <a:rPr lang="en-US" sz="1800" dirty="0" err="1">
                <a:solidFill>
                  <a:srgbClr val="C00000"/>
                </a:solidFill>
              </a:rPr>
              <a:t>Chimhamhiwa</a:t>
            </a:r>
            <a:r>
              <a:rPr lang="en-US" sz="1800" baseline="30000" dirty="0" err="1">
                <a:solidFill>
                  <a:srgbClr val="C00000"/>
                </a:solidFill>
              </a:rPr>
              <a:t>c</a:t>
            </a:r>
            <a:r>
              <a:rPr lang="en-US" sz="1800" dirty="0">
                <a:solidFill>
                  <a:srgbClr val="C00000"/>
                </a:solidFill>
              </a:rPr>
              <a:t>, Sydney </a:t>
            </a:r>
            <a:r>
              <a:rPr lang="en-US" sz="1800" dirty="0" err="1">
                <a:solidFill>
                  <a:srgbClr val="C00000"/>
                </a:solidFill>
              </a:rPr>
              <a:t>Rosen</a:t>
            </a:r>
            <a:r>
              <a:rPr lang="en-US" sz="1800" baseline="30000" dirty="0" err="1">
                <a:solidFill>
                  <a:srgbClr val="C00000"/>
                </a:solidFill>
              </a:rPr>
              <a:t>a,b</a:t>
            </a:r>
            <a:r>
              <a:rPr lang="en-US" sz="1800" dirty="0">
                <a:solidFill>
                  <a:srgbClr val="C00000"/>
                </a:solidFill>
              </a:rPr>
              <a:t>, for EQUIP Health</a:t>
            </a:r>
            <a:r>
              <a:rPr lang="en-ZA" sz="1800" dirty="0">
                <a:solidFill>
                  <a:srgbClr val="C00000"/>
                </a:solidFill>
              </a:rPr>
              <a:t/>
            </a:r>
            <a:br>
              <a:rPr lang="en-ZA" sz="1800" dirty="0">
                <a:solidFill>
                  <a:srgbClr val="C00000"/>
                </a:solidFill>
              </a:rPr>
            </a:br>
            <a:r>
              <a:rPr lang="en-US" sz="1800" baseline="30000" dirty="0">
                <a:solidFill>
                  <a:srgbClr val="C00000"/>
                </a:solidFill>
              </a:rPr>
              <a:t> </a:t>
            </a:r>
            <a:r>
              <a:rPr lang="en-ZA" sz="1800" dirty="0">
                <a:solidFill>
                  <a:srgbClr val="C00000"/>
                </a:solidFill>
              </a:rPr>
              <a:t/>
            </a:r>
            <a:br>
              <a:rPr lang="en-ZA" sz="1800" dirty="0">
                <a:solidFill>
                  <a:srgbClr val="C00000"/>
                </a:solidFill>
              </a:rPr>
            </a:br>
            <a:r>
              <a:rPr lang="en-US" sz="1600" baseline="30000" dirty="0">
                <a:solidFill>
                  <a:srgbClr val="C00000"/>
                </a:solidFill>
              </a:rPr>
              <a:t>a </a:t>
            </a:r>
            <a:r>
              <a:rPr lang="en-US" sz="1050" dirty="0">
                <a:solidFill>
                  <a:srgbClr val="C00000"/>
                </a:solidFill>
              </a:rPr>
              <a:t>Department of Global Health, School of Public Health, Boston University, Boston, MA, 02118, USA. </a:t>
            </a:r>
            <a:r>
              <a:rPr lang="en-US" sz="1400" baseline="30000" dirty="0">
                <a:solidFill>
                  <a:srgbClr val="C00000"/>
                </a:solidFill>
              </a:rPr>
              <a:t>b</a:t>
            </a:r>
            <a:r>
              <a:rPr lang="en-US" sz="2000" baseline="30000" dirty="0">
                <a:solidFill>
                  <a:srgbClr val="C00000"/>
                </a:solidFill>
              </a:rPr>
              <a:t> </a:t>
            </a:r>
            <a:r>
              <a:rPr lang="en-US" sz="1050" dirty="0">
                <a:solidFill>
                  <a:srgbClr val="C00000"/>
                </a:solidFill>
              </a:rPr>
              <a:t>Health Economics and Epidemiology Research Office, Department of Internal Medicine, School of Clinical Medicine, Faculty of Health Sciences, University of the Witwatersrand, Johannesburg, South Africa. </a:t>
            </a:r>
            <a:r>
              <a:rPr lang="en-US" sz="1600" baseline="30000" dirty="0">
                <a:solidFill>
                  <a:srgbClr val="C00000"/>
                </a:solidFill>
              </a:rPr>
              <a:t>c</a:t>
            </a:r>
            <a:r>
              <a:rPr lang="en-US" sz="2000" baseline="30000" dirty="0">
                <a:solidFill>
                  <a:srgbClr val="C00000"/>
                </a:solidFill>
              </a:rPr>
              <a:t> </a:t>
            </a:r>
            <a:r>
              <a:rPr lang="en-US" sz="1050" dirty="0">
                <a:solidFill>
                  <a:srgbClr val="C00000"/>
                </a:solidFill>
              </a:rPr>
              <a:t>Right to Care, GIS Mapping Department, Johannesburg, South Africa. </a:t>
            </a:r>
            <a:r>
              <a:rPr lang="en-US" sz="1400" baseline="30000" dirty="0">
                <a:solidFill>
                  <a:srgbClr val="C00000"/>
                </a:solidFill>
              </a:rPr>
              <a:t>d</a:t>
            </a:r>
            <a:r>
              <a:rPr lang="en-US" sz="2000" baseline="30000" dirty="0">
                <a:solidFill>
                  <a:srgbClr val="C00000"/>
                </a:solidFill>
              </a:rPr>
              <a:t> </a:t>
            </a:r>
            <a:r>
              <a:rPr lang="en-US" sz="1050" dirty="0">
                <a:solidFill>
                  <a:srgbClr val="C00000"/>
                </a:solidFill>
              </a:rPr>
              <a:t>EQUIP Zambia, Lusaka, Zambia</a:t>
            </a:r>
            <a:r>
              <a:rPr lang="en-ZA" sz="1050" dirty="0">
                <a:solidFill>
                  <a:srgbClr val="C00000"/>
                </a:solidFill>
              </a:rPr>
              <a:t/>
            </a:r>
            <a:br>
              <a:rPr lang="en-ZA" sz="1050" dirty="0">
                <a:solidFill>
                  <a:srgbClr val="C00000"/>
                </a:solidFill>
              </a:rPr>
            </a:br>
            <a:r>
              <a:rPr lang="en-ZA" sz="1050" dirty="0">
                <a:solidFill>
                  <a:srgbClr val="C00000"/>
                </a:solidFill>
              </a:rPr>
              <a:t/>
            </a:r>
            <a:br>
              <a:rPr lang="en-ZA" sz="1050" dirty="0">
                <a:solidFill>
                  <a:srgbClr val="C00000"/>
                </a:solidFill>
              </a:rPr>
            </a:br>
            <a:endParaRPr lang="en-ZA" sz="1050" dirty="0" smtClean="0">
              <a:solidFill>
                <a:srgbClr val="C00000"/>
              </a:solidFill>
            </a:endParaRPr>
          </a:p>
          <a:p>
            <a:r>
              <a:rPr lang="en-ZA" sz="1050" dirty="0">
                <a:solidFill>
                  <a:srgbClr val="C00000"/>
                </a:solidFill>
              </a:rPr>
              <a:t/>
            </a:r>
            <a:br>
              <a:rPr lang="en-ZA" sz="1050" dirty="0">
                <a:solidFill>
                  <a:srgbClr val="C00000"/>
                </a:solidFill>
              </a:rPr>
            </a:br>
            <a:r>
              <a:rPr lang="en-ZA" sz="1050" dirty="0">
                <a:solidFill>
                  <a:srgbClr val="C00000"/>
                </a:solidFill>
              </a:rPr>
              <a:t/>
            </a:r>
            <a:br>
              <a:rPr lang="en-ZA" sz="1050" dirty="0">
                <a:solidFill>
                  <a:srgbClr val="C00000"/>
                </a:solidFill>
              </a:rPr>
            </a:br>
            <a:endParaRPr lang="en-ZA" sz="1050" dirty="0" smtClean="0">
              <a:solidFill>
                <a:srgbClr val="C00000"/>
              </a:solidFill>
            </a:endParaRPr>
          </a:p>
          <a:p>
            <a:r>
              <a:rPr lang="en-ZA" b="1" i="1" dirty="0" err="1" smtClean="0">
                <a:solidFill>
                  <a:srgbClr val="C00000"/>
                </a:solidFill>
              </a:rPr>
              <a:t>Geomapping</a:t>
            </a:r>
            <a:r>
              <a:rPr lang="en-ZA" b="1" i="1" dirty="0" smtClean="0">
                <a:solidFill>
                  <a:srgbClr val="C00000"/>
                </a:solidFill>
              </a:rPr>
              <a:t> </a:t>
            </a:r>
            <a:r>
              <a:rPr lang="en-ZA" b="1" i="1" dirty="0">
                <a:solidFill>
                  <a:srgbClr val="C00000"/>
                </a:solidFill>
              </a:rPr>
              <a:t>to Enhance Equitable Access</a:t>
            </a:r>
            <a:endParaRPr lang="en-US" sz="1400" dirty="0">
              <a:solidFill>
                <a:srgbClr val="C00000"/>
              </a:solidFill>
            </a:endParaRPr>
          </a:p>
        </p:txBody>
      </p:sp>
      <p:pic>
        <p:nvPicPr>
          <p:cNvPr id="6" name="Picture 5">
            <a:extLst>
              <a:ext uri="{FF2B5EF4-FFF2-40B4-BE49-F238E27FC236}">
                <a16:creationId xmlns="" xmlns:a16="http://schemas.microsoft.com/office/drawing/2014/main" id="{249A63E2-1DD3-BB44-AED5-0A8C102F4C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011" b="21256"/>
          <a:stretch/>
        </p:blipFill>
        <p:spPr>
          <a:xfrm>
            <a:off x="4755662" y="6293486"/>
            <a:ext cx="3016738" cy="442594"/>
          </a:xfrm>
          <a:prstGeom prst="rect">
            <a:avLst/>
          </a:prstGeom>
        </p:spPr>
      </p:pic>
      <p:sp>
        <p:nvSpPr>
          <p:cNvPr id="7" name="TextBox 6"/>
          <p:cNvSpPr txBox="1"/>
          <p:nvPr/>
        </p:nvSpPr>
        <p:spPr>
          <a:xfrm>
            <a:off x="2475150" y="4972753"/>
            <a:ext cx="4412362" cy="338554"/>
          </a:xfrm>
          <a:prstGeom prst="rect">
            <a:avLst/>
          </a:prstGeom>
          <a:noFill/>
        </p:spPr>
        <p:txBody>
          <a:bodyPr wrap="none" rtlCol="0">
            <a:spAutoFit/>
          </a:bodyPr>
          <a:lstStyle/>
          <a:p>
            <a:r>
              <a:rPr lang="en-US" sz="1600" i="1" dirty="0" smtClean="0">
                <a:solidFill>
                  <a:srgbClr val="C00000"/>
                </a:solidFill>
              </a:rPr>
              <a:t>The speaker has no conflicts of interest to disclose</a:t>
            </a:r>
            <a:endParaRPr lang="en-US" sz="1600" i="1" dirty="0">
              <a:solidFill>
                <a:srgbClr val="C00000"/>
              </a:solidFill>
            </a:endParaRPr>
          </a:p>
        </p:txBody>
      </p:sp>
      <p:sp>
        <p:nvSpPr>
          <p:cNvPr id="4" name="Title 3"/>
          <p:cNvSpPr>
            <a:spLocks noGrp="1"/>
          </p:cNvSpPr>
          <p:nvPr>
            <p:ph type="ctrTitle"/>
          </p:nvPr>
        </p:nvSpPr>
        <p:spPr>
          <a:xfrm>
            <a:off x="685800" y="995961"/>
            <a:ext cx="7772400" cy="2387600"/>
          </a:xfrm>
        </p:spPr>
        <p:txBody>
          <a:bodyPr>
            <a:noAutofit/>
          </a:bodyPr>
          <a:lstStyle/>
          <a:p>
            <a:r>
              <a:rPr lang="en-ZA" sz="3200" b="1" dirty="0" smtClean="0">
                <a:solidFill>
                  <a:srgbClr val="C00000"/>
                </a:solidFill>
                <a:latin typeface="+mn-lt"/>
              </a:rPr>
              <a:t>Optimising access for the last mile: Geospatial cost model for point of care viral load instrument placement</a:t>
            </a:r>
            <a:endParaRPr lang="en-ZA" sz="3200" b="1" dirty="0">
              <a:solidFill>
                <a:srgbClr val="C00000"/>
              </a:solidFill>
              <a:latin typeface="+mn-lt"/>
            </a:endParaRPr>
          </a:p>
        </p:txBody>
      </p:sp>
    </p:spTree>
    <p:extLst>
      <p:ext uri="{BB962C8B-B14F-4D97-AF65-F5344CB8AC3E}">
        <p14:creationId xmlns:p14="http://schemas.microsoft.com/office/powerpoint/2010/main" val="138104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3328" y="1143000"/>
            <a:ext cx="4290992" cy="252000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6"/>
          </a:p>
        </p:txBody>
      </p:sp>
      <p:sp>
        <p:nvSpPr>
          <p:cNvPr id="6" name="TextBox 5"/>
          <p:cNvSpPr txBox="1"/>
          <p:nvPr/>
        </p:nvSpPr>
        <p:spPr>
          <a:xfrm>
            <a:off x="191386" y="359552"/>
            <a:ext cx="6359324" cy="613245"/>
          </a:xfrm>
          <a:prstGeom prst="rect">
            <a:avLst/>
          </a:prstGeom>
          <a:noFill/>
        </p:spPr>
        <p:txBody>
          <a:bodyPr wrap="square" rtlCol="0">
            <a:spAutoFit/>
          </a:bodyPr>
          <a:lstStyle/>
          <a:p>
            <a:r>
              <a:rPr lang="en-ZA" sz="3385" b="1" dirty="0">
                <a:solidFill>
                  <a:srgbClr val="C00000"/>
                </a:solidFill>
              </a:rPr>
              <a:t>BACKGROUND</a:t>
            </a:r>
          </a:p>
        </p:txBody>
      </p:sp>
      <p:grpSp>
        <p:nvGrpSpPr>
          <p:cNvPr id="7" name="Group 6"/>
          <p:cNvGrpSpPr/>
          <p:nvPr/>
        </p:nvGrpSpPr>
        <p:grpSpPr>
          <a:xfrm>
            <a:off x="163328" y="3813450"/>
            <a:ext cx="4290992" cy="2749174"/>
            <a:chOff x="163328" y="3779131"/>
            <a:chExt cx="4290992" cy="2783493"/>
          </a:xfrm>
        </p:grpSpPr>
        <p:sp>
          <p:nvSpPr>
            <p:cNvPr id="9" name="Rectangle 8"/>
            <p:cNvSpPr/>
            <p:nvPr/>
          </p:nvSpPr>
          <p:spPr>
            <a:xfrm>
              <a:off x="163328" y="3779131"/>
              <a:ext cx="4290992" cy="252000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5818" indent="-145818">
                <a:buFont typeface="Arial" panose="020B0604020202020204" pitchFamily="34" charset="0"/>
                <a:buChar char="•"/>
              </a:pPr>
              <a:endParaRPr lang="en-US" sz="919" dirty="0"/>
            </a:p>
          </p:txBody>
        </p:sp>
        <p:sp>
          <p:nvSpPr>
            <p:cNvPr id="5" name="Rectangle 4"/>
            <p:cNvSpPr/>
            <p:nvPr/>
          </p:nvSpPr>
          <p:spPr>
            <a:xfrm>
              <a:off x="239543" y="4008079"/>
              <a:ext cx="4138561" cy="2554545"/>
            </a:xfrm>
            <a:prstGeom prst="rect">
              <a:avLst/>
            </a:prstGeom>
          </p:spPr>
          <p:txBody>
            <a:bodyPr wrap="square">
              <a:spAutoFit/>
            </a:bodyPr>
            <a:lstStyle/>
            <a:p>
              <a:pPr marL="145818" indent="-145818">
                <a:buFont typeface="Arial" panose="020B0604020202020204" pitchFamily="34" charset="0"/>
                <a:buChar char="•"/>
              </a:pPr>
              <a:r>
                <a:rPr lang="en-US" sz="1600" dirty="0"/>
                <a:t>A previous analysis used data from the Zambian viral load program to develop a </a:t>
              </a:r>
              <a:r>
                <a:rPr lang="en-US" sz="1600" dirty="0" smtClean="0"/>
                <a:t>national </a:t>
              </a:r>
              <a:r>
                <a:rPr lang="en-US" sz="1600" dirty="0"/>
                <a:t>sample transportation network (STN</a:t>
              </a:r>
              <a:r>
                <a:rPr lang="en-US" sz="1600" dirty="0" smtClean="0"/>
                <a:t>)</a:t>
              </a:r>
            </a:p>
            <a:p>
              <a:r>
                <a:rPr lang="en-US" sz="1600" dirty="0" smtClean="0"/>
                <a:t> </a:t>
              </a:r>
            </a:p>
            <a:p>
              <a:pPr marL="145818" indent="-145818">
                <a:buFont typeface="Arial" panose="020B0604020202020204" pitchFamily="34" charset="0"/>
                <a:buChar char="•"/>
              </a:pPr>
              <a:r>
                <a:rPr lang="en-US" sz="1600" dirty="0" smtClean="0"/>
                <a:t>It </a:t>
              </a:r>
              <a:r>
                <a:rPr lang="en-US" sz="1600" dirty="0"/>
                <a:t>optimized </a:t>
              </a:r>
              <a:r>
                <a:rPr lang="en-US" sz="1600" dirty="0" smtClean="0"/>
                <a:t>a centralised lab network for </a:t>
              </a:r>
              <a:r>
                <a:rPr lang="en-US" sz="1600" b="1" dirty="0">
                  <a:solidFill>
                    <a:srgbClr val="C00000"/>
                  </a:solidFill>
                </a:rPr>
                <a:t>90%</a:t>
              </a:r>
              <a:r>
                <a:rPr lang="en-US" sz="1600" b="1" dirty="0"/>
                <a:t> </a:t>
              </a:r>
              <a:r>
                <a:rPr lang="en-US" sz="1600" dirty="0"/>
                <a:t>of estimated viral load volumes</a:t>
              </a:r>
              <a:r>
                <a:rPr lang="en-US" sz="1600" dirty="0" smtClean="0"/>
                <a:t>.</a:t>
              </a:r>
            </a:p>
            <a:p>
              <a:pPr marL="145818" indent="-145818">
                <a:buFont typeface="Arial" panose="020B0604020202020204" pitchFamily="34" charset="0"/>
                <a:buChar char="•"/>
              </a:pPr>
              <a:endParaRPr lang="en-US" sz="1600" dirty="0" smtClean="0"/>
            </a:p>
            <a:p>
              <a:pPr marL="145818" indent="-145818">
                <a:buFont typeface="Arial" panose="020B0604020202020204" pitchFamily="34" charset="0"/>
                <a:buChar char="•"/>
              </a:pPr>
              <a:r>
                <a:rPr lang="en-US" sz="1600" dirty="0"/>
                <a:t>Efficient but not equitable (</a:t>
              </a:r>
              <a:r>
                <a:rPr lang="en-US" sz="1600" b="1" dirty="0">
                  <a:solidFill>
                    <a:srgbClr val="C00000"/>
                  </a:solidFill>
                </a:rPr>
                <a:t>54% </a:t>
              </a:r>
              <a:r>
                <a:rPr lang="en-US" sz="1600" dirty="0"/>
                <a:t>of facilities)</a:t>
              </a:r>
            </a:p>
            <a:p>
              <a:pPr marL="442720" lvl="1" indent="-145818">
                <a:buFont typeface="Arial" panose="020B0604020202020204" pitchFamily="34" charset="0"/>
                <a:buChar char="•"/>
              </a:pPr>
              <a:endParaRPr lang="en-US" sz="1600" dirty="0"/>
            </a:p>
            <a:p>
              <a:pPr marL="442720" lvl="1" indent="-145818">
                <a:buFont typeface="Arial" panose="020B0604020202020204" pitchFamily="34" charset="0"/>
                <a:buChar char="•"/>
              </a:pPr>
              <a:endParaRPr lang="en-US" sz="1600" dirty="0"/>
            </a:p>
          </p:txBody>
        </p:sp>
      </p:grpSp>
      <p:pic>
        <p:nvPicPr>
          <p:cNvPr id="31" name="Picture 30"/>
          <p:cNvPicPr>
            <a:picLocks noChangeAspect="1"/>
          </p:cNvPicPr>
          <p:nvPr/>
        </p:nvPicPr>
        <p:blipFill>
          <a:blip r:embed="rId3">
            <a:duotone>
              <a:prstClr val="black"/>
              <a:schemeClr val="bg1">
                <a:lumMod val="95000"/>
                <a:tint val="45000"/>
                <a:satMod val="400000"/>
              </a:schemeClr>
            </a:duotone>
          </a:blip>
          <a:stretch>
            <a:fillRect/>
          </a:stretch>
        </p:blipFill>
        <p:spPr>
          <a:xfrm>
            <a:off x="5058032" y="1143000"/>
            <a:ext cx="3799508" cy="2520000"/>
          </a:xfrm>
          <a:prstGeom prst="rect">
            <a:avLst/>
          </a:prstGeom>
          <a:noFill/>
          <a:ln w="12700">
            <a:solidFill>
              <a:srgbClr val="C00000"/>
            </a:solidFill>
          </a:ln>
        </p:spPr>
      </p:pic>
      <p:sp>
        <p:nvSpPr>
          <p:cNvPr id="32" name="Rectangle 31"/>
          <p:cNvSpPr/>
          <p:nvPr/>
        </p:nvSpPr>
        <p:spPr>
          <a:xfrm>
            <a:off x="160661" y="1125524"/>
            <a:ext cx="4290992" cy="2554545"/>
          </a:xfrm>
          <a:prstGeom prst="rect">
            <a:avLst/>
          </a:prstGeom>
        </p:spPr>
        <p:txBody>
          <a:bodyPr wrap="square">
            <a:spAutoFit/>
          </a:bodyPr>
          <a:lstStyle/>
          <a:p>
            <a:pPr marL="145818" indent="-145818">
              <a:buFont typeface="Arial" panose="020B0604020202020204" pitchFamily="34" charset="0"/>
              <a:buChar char="•"/>
            </a:pPr>
            <a:r>
              <a:rPr lang="en-US" sz="1600" dirty="0" smtClean="0"/>
              <a:t>Rapid scale up of viral </a:t>
            </a:r>
            <a:r>
              <a:rPr lang="en-US" sz="1600" dirty="0"/>
              <a:t>load </a:t>
            </a:r>
            <a:r>
              <a:rPr lang="en-US" sz="1600"/>
              <a:t>monitoring </a:t>
            </a:r>
            <a:r>
              <a:rPr lang="en-US" sz="1600" smtClean="0"/>
              <a:t>programs</a:t>
            </a:r>
          </a:p>
          <a:p>
            <a:pPr marL="145818" indent="-145818">
              <a:buFont typeface="Arial" panose="020B0604020202020204" pitchFamily="34" charset="0"/>
              <a:buChar char="•"/>
            </a:pPr>
            <a:r>
              <a:rPr lang="en-US" sz="1600" smtClean="0"/>
              <a:t>But </a:t>
            </a:r>
            <a:r>
              <a:rPr lang="en-US" sz="1600" dirty="0" smtClean="0"/>
              <a:t>little attention has been paid to: </a:t>
            </a:r>
          </a:p>
          <a:p>
            <a:pPr marL="145818" indent="-145818">
              <a:buFont typeface="Arial" panose="020B0604020202020204" pitchFamily="34" charset="0"/>
              <a:buChar char="•"/>
            </a:pPr>
            <a:endParaRPr lang="en-US" sz="1600" dirty="0" smtClean="0"/>
          </a:p>
          <a:p>
            <a:pPr marL="442720" lvl="1" indent="-145818">
              <a:buFont typeface="Arial" panose="020B0604020202020204" pitchFamily="34" charset="0"/>
              <a:buChar char="•"/>
            </a:pPr>
            <a:r>
              <a:rPr lang="en-US" sz="1600" dirty="0" smtClean="0"/>
              <a:t>how </a:t>
            </a:r>
            <a:r>
              <a:rPr lang="en-US" sz="1600" dirty="0"/>
              <a:t>to optimize viral load access to the </a:t>
            </a:r>
            <a:r>
              <a:rPr lang="en-US" sz="1600" dirty="0" smtClean="0"/>
              <a:t>‘</a:t>
            </a:r>
            <a:r>
              <a:rPr lang="en-US" sz="1600" b="1" dirty="0">
                <a:solidFill>
                  <a:srgbClr val="C00000"/>
                </a:solidFill>
              </a:rPr>
              <a:t>last mile</a:t>
            </a:r>
            <a:r>
              <a:rPr lang="en-US" sz="1600" dirty="0"/>
              <a:t>’ </a:t>
            </a:r>
            <a:r>
              <a:rPr lang="en-US" sz="1600" dirty="0" smtClean="0"/>
              <a:t>facilities</a:t>
            </a:r>
          </a:p>
          <a:p>
            <a:pPr marL="442720" lvl="1" indent="-145818">
              <a:buFont typeface="Arial" panose="020B0604020202020204" pitchFamily="34" charset="0"/>
              <a:buChar char="•"/>
            </a:pPr>
            <a:endParaRPr lang="en-US" sz="1600" dirty="0"/>
          </a:p>
          <a:p>
            <a:pPr marL="442720" lvl="1" indent="-145818">
              <a:buFont typeface="Arial" panose="020B0604020202020204" pitchFamily="34" charset="0"/>
              <a:buChar char="•"/>
            </a:pPr>
            <a:r>
              <a:rPr lang="en-US" sz="1600" dirty="0"/>
              <a:t>the role </a:t>
            </a:r>
            <a:r>
              <a:rPr lang="en-US" sz="1600" dirty="0" smtClean="0"/>
              <a:t>of </a:t>
            </a:r>
            <a:r>
              <a:rPr lang="en-US" sz="1600" dirty="0"/>
              <a:t>new </a:t>
            </a:r>
            <a:r>
              <a:rPr lang="en-US" sz="1600" b="1" dirty="0">
                <a:solidFill>
                  <a:srgbClr val="C00000"/>
                </a:solidFill>
              </a:rPr>
              <a:t>p</a:t>
            </a:r>
            <a:r>
              <a:rPr lang="en-US" sz="1600" b="1" dirty="0" smtClean="0">
                <a:solidFill>
                  <a:srgbClr val="C00000"/>
                </a:solidFill>
              </a:rPr>
              <a:t>oint of </a:t>
            </a:r>
            <a:r>
              <a:rPr lang="en-US" sz="1600" b="1" dirty="0">
                <a:solidFill>
                  <a:srgbClr val="C00000"/>
                </a:solidFill>
              </a:rPr>
              <a:t>c</a:t>
            </a:r>
            <a:r>
              <a:rPr lang="en-US" sz="1600" b="1" dirty="0" smtClean="0">
                <a:solidFill>
                  <a:srgbClr val="C00000"/>
                </a:solidFill>
              </a:rPr>
              <a:t>are (POC)</a:t>
            </a:r>
            <a:r>
              <a:rPr lang="en-US" sz="1600" dirty="0" smtClean="0"/>
              <a:t> </a:t>
            </a:r>
            <a:r>
              <a:rPr lang="en-US" sz="1600" dirty="0"/>
              <a:t>testing </a:t>
            </a:r>
            <a:r>
              <a:rPr lang="en-US" sz="1600" dirty="0" smtClean="0"/>
              <a:t>technologies</a:t>
            </a:r>
            <a:endParaRPr lang="en-US" sz="1600" dirty="0"/>
          </a:p>
          <a:p>
            <a:pPr marL="442720" lvl="1" indent="-145818">
              <a:buFont typeface="Arial" panose="020B0604020202020204" pitchFamily="34" charset="0"/>
              <a:buChar char="•"/>
            </a:pPr>
            <a:endParaRPr lang="en-US" sz="1600" dirty="0"/>
          </a:p>
        </p:txBody>
      </p:sp>
      <p:grpSp>
        <p:nvGrpSpPr>
          <p:cNvPr id="2" name="Group 1"/>
          <p:cNvGrpSpPr/>
          <p:nvPr/>
        </p:nvGrpSpPr>
        <p:grpSpPr>
          <a:xfrm>
            <a:off x="5058032" y="3813450"/>
            <a:ext cx="3806141" cy="2599478"/>
            <a:chOff x="4633322" y="3772268"/>
            <a:chExt cx="3728342" cy="2642697"/>
          </a:xfrm>
        </p:grpSpPr>
        <p:pic>
          <p:nvPicPr>
            <p:cNvPr id="11" name="Picture 10"/>
            <p:cNvPicPr>
              <a:picLocks noChangeAspect="1"/>
            </p:cNvPicPr>
            <p:nvPr/>
          </p:nvPicPr>
          <p:blipFill>
            <a:blip r:embed="rId4">
              <a:clrChange>
                <a:clrFrom>
                  <a:srgbClr val="FEFFFF"/>
                </a:clrFrom>
                <a:clrTo>
                  <a:srgbClr val="FEFFFF">
                    <a:alpha val="0"/>
                  </a:srgbClr>
                </a:clrTo>
              </a:clrChange>
            </a:blip>
            <a:stretch>
              <a:fillRect/>
            </a:stretch>
          </p:blipFill>
          <p:spPr>
            <a:xfrm>
              <a:off x="4931268" y="3815487"/>
              <a:ext cx="3240668" cy="2599478"/>
            </a:xfrm>
            <a:prstGeom prst="rect">
              <a:avLst/>
            </a:prstGeom>
          </p:spPr>
        </p:pic>
        <p:pic>
          <p:nvPicPr>
            <p:cNvPr id="12" name="Picture 11"/>
            <p:cNvPicPr>
              <a:picLocks noChangeAspect="1"/>
            </p:cNvPicPr>
            <p:nvPr/>
          </p:nvPicPr>
          <p:blipFill>
            <a:blip r:embed="rId5"/>
            <a:stretch>
              <a:fillRect/>
            </a:stretch>
          </p:blipFill>
          <p:spPr>
            <a:xfrm>
              <a:off x="4687507" y="3794568"/>
              <a:ext cx="807936" cy="817014"/>
            </a:xfrm>
            <a:prstGeom prst="rect">
              <a:avLst/>
            </a:prstGeom>
          </p:spPr>
        </p:pic>
        <p:sp>
          <p:nvSpPr>
            <p:cNvPr id="13" name="Rectangle 12"/>
            <p:cNvSpPr/>
            <p:nvPr/>
          </p:nvSpPr>
          <p:spPr>
            <a:xfrm>
              <a:off x="4633322" y="3772268"/>
              <a:ext cx="3728342" cy="252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5818" indent="-145818">
                <a:buFont typeface="Arial" panose="020B0604020202020204" pitchFamily="34" charset="0"/>
                <a:buChar char="•"/>
              </a:pPr>
              <a:endParaRPr lang="en-US" sz="919" dirty="0"/>
            </a:p>
          </p:txBody>
        </p:sp>
      </p:grpSp>
      <p:pic>
        <p:nvPicPr>
          <p:cNvPr id="19" name="Picture 18"/>
          <p:cNvPicPr>
            <a:picLocks noChangeAspect="1"/>
          </p:cNvPicPr>
          <p:nvPr/>
        </p:nvPicPr>
        <p:blipFill>
          <a:blip r:embed="rId6">
            <a:clrChange>
              <a:clrFrom>
                <a:srgbClr val="FFFFFF"/>
              </a:clrFrom>
              <a:clrTo>
                <a:srgbClr val="FFFFFF">
                  <a:alpha val="0"/>
                </a:srgbClr>
              </a:clrTo>
            </a:clrChange>
          </a:blip>
          <a:stretch>
            <a:fillRect/>
          </a:stretch>
        </p:blipFill>
        <p:spPr>
          <a:xfrm>
            <a:off x="5482526" y="1983028"/>
            <a:ext cx="416870" cy="405616"/>
          </a:xfrm>
          <a:prstGeom prst="rect">
            <a:avLst/>
          </a:prstGeom>
        </p:spPr>
      </p:pic>
      <p:grpSp>
        <p:nvGrpSpPr>
          <p:cNvPr id="15" name="Group 14"/>
          <p:cNvGrpSpPr/>
          <p:nvPr/>
        </p:nvGrpSpPr>
        <p:grpSpPr>
          <a:xfrm>
            <a:off x="5270316" y="1173637"/>
            <a:ext cx="3285763" cy="2271230"/>
            <a:chOff x="4687507" y="1194922"/>
            <a:chExt cx="3285763" cy="2271230"/>
          </a:xfrm>
        </p:grpSpPr>
        <p:pic>
          <p:nvPicPr>
            <p:cNvPr id="16" name="Picture 15"/>
            <p:cNvPicPr>
              <a:picLocks noChangeAspect="1"/>
            </p:cNvPicPr>
            <p:nvPr/>
          </p:nvPicPr>
          <p:blipFill>
            <a:blip r:embed="rId7">
              <a:clrChange>
                <a:clrFrom>
                  <a:srgbClr val="FFFFFF"/>
                </a:clrFrom>
                <a:clrTo>
                  <a:srgbClr val="FFFFFF">
                    <a:alpha val="0"/>
                  </a:srgbClr>
                </a:clrTo>
              </a:clrChange>
            </a:blip>
            <a:stretch>
              <a:fillRect/>
            </a:stretch>
          </p:blipFill>
          <p:spPr>
            <a:xfrm>
              <a:off x="6711447" y="2963187"/>
              <a:ext cx="1261823" cy="502965"/>
            </a:xfrm>
            <a:prstGeom prst="rect">
              <a:avLst/>
            </a:prstGeom>
          </p:spPr>
        </p:pic>
        <p:pic>
          <p:nvPicPr>
            <p:cNvPr id="18" name="Picture 17"/>
            <p:cNvPicPr>
              <a:picLocks noChangeAspect="1"/>
            </p:cNvPicPr>
            <p:nvPr/>
          </p:nvPicPr>
          <p:blipFill>
            <a:blip r:embed="rId8">
              <a:clrChange>
                <a:clrFrom>
                  <a:srgbClr val="FFFFFF"/>
                </a:clrFrom>
                <a:clrTo>
                  <a:srgbClr val="FFFFFF">
                    <a:alpha val="0"/>
                  </a:srgbClr>
                </a:clrTo>
              </a:clrChange>
            </a:blip>
            <a:stretch>
              <a:fillRect/>
            </a:stretch>
          </p:blipFill>
          <p:spPr>
            <a:xfrm>
              <a:off x="4687507" y="2085900"/>
              <a:ext cx="1163744" cy="784913"/>
            </a:xfrm>
            <a:prstGeom prst="rect">
              <a:avLst/>
            </a:prstGeom>
          </p:spPr>
        </p:pic>
        <p:pic>
          <p:nvPicPr>
            <p:cNvPr id="20" name="Picture 19"/>
            <p:cNvPicPr>
              <a:picLocks noChangeAspect="1"/>
            </p:cNvPicPr>
            <p:nvPr/>
          </p:nvPicPr>
          <p:blipFill>
            <a:blip r:embed="rId9">
              <a:clrChange>
                <a:clrFrom>
                  <a:srgbClr val="FFFFFF"/>
                </a:clrFrom>
                <a:clrTo>
                  <a:srgbClr val="FFFFFF">
                    <a:alpha val="0"/>
                  </a:srgbClr>
                </a:clrTo>
              </a:clrChange>
            </a:blip>
            <a:stretch>
              <a:fillRect/>
            </a:stretch>
          </p:blipFill>
          <p:spPr>
            <a:xfrm>
              <a:off x="6813940" y="1194922"/>
              <a:ext cx="609157" cy="605957"/>
            </a:xfrm>
            <a:prstGeom prst="rect">
              <a:avLst/>
            </a:prstGeom>
          </p:spPr>
        </p:pic>
        <p:sp>
          <p:nvSpPr>
            <p:cNvPr id="14" name="Right Arrow 13"/>
            <p:cNvSpPr/>
            <p:nvPr/>
          </p:nvSpPr>
          <p:spPr>
            <a:xfrm rot="20278484">
              <a:off x="6110017" y="1986441"/>
              <a:ext cx="699459" cy="198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ight Arrow 21"/>
            <p:cNvSpPr/>
            <p:nvPr/>
          </p:nvSpPr>
          <p:spPr>
            <a:xfrm rot="684011">
              <a:off x="6200980" y="2545522"/>
              <a:ext cx="699459" cy="198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5070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309" y="2077278"/>
            <a:ext cx="4288920" cy="4084983"/>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6"/>
          </a:p>
        </p:txBody>
      </p:sp>
      <p:pic>
        <p:nvPicPr>
          <p:cNvPr id="2" name="Picture 1"/>
          <p:cNvPicPr>
            <a:picLocks noChangeAspect="1"/>
          </p:cNvPicPr>
          <p:nvPr/>
        </p:nvPicPr>
        <p:blipFill>
          <a:blip r:embed="rId2">
            <a:clrChange>
              <a:clrFrom>
                <a:srgbClr val="FEFFFF"/>
              </a:clrFrom>
              <a:clrTo>
                <a:srgbClr val="FEFFFF">
                  <a:alpha val="0"/>
                </a:srgbClr>
              </a:clrTo>
            </a:clrChange>
          </a:blip>
          <a:stretch>
            <a:fillRect/>
          </a:stretch>
        </p:blipFill>
        <p:spPr>
          <a:xfrm>
            <a:off x="171581" y="2295513"/>
            <a:ext cx="4376943" cy="3510933"/>
          </a:xfrm>
          <a:prstGeom prst="rect">
            <a:avLst/>
          </a:prstGeom>
        </p:spPr>
      </p:pic>
      <p:sp>
        <p:nvSpPr>
          <p:cNvPr id="9" name="Rectangle 8"/>
          <p:cNvSpPr/>
          <p:nvPr/>
        </p:nvSpPr>
        <p:spPr>
          <a:xfrm>
            <a:off x="4629903" y="2077278"/>
            <a:ext cx="4382803" cy="4084984"/>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sp>
        <p:nvSpPr>
          <p:cNvPr id="6" name="TextBox 5"/>
          <p:cNvSpPr txBox="1"/>
          <p:nvPr/>
        </p:nvSpPr>
        <p:spPr>
          <a:xfrm>
            <a:off x="184719" y="142002"/>
            <a:ext cx="6359324" cy="613245"/>
          </a:xfrm>
          <a:prstGeom prst="rect">
            <a:avLst/>
          </a:prstGeom>
          <a:noFill/>
        </p:spPr>
        <p:txBody>
          <a:bodyPr wrap="square" rtlCol="0">
            <a:spAutoFit/>
          </a:bodyPr>
          <a:lstStyle/>
          <a:p>
            <a:r>
              <a:rPr lang="en-ZA" sz="3385" b="1" dirty="0">
                <a:solidFill>
                  <a:srgbClr val="C00000"/>
                </a:solidFill>
              </a:rPr>
              <a:t>METHODOLOGY</a:t>
            </a:r>
          </a:p>
        </p:txBody>
      </p:sp>
      <p:sp>
        <p:nvSpPr>
          <p:cNvPr id="10" name="TextBox 9"/>
          <p:cNvSpPr txBox="1"/>
          <p:nvPr/>
        </p:nvSpPr>
        <p:spPr>
          <a:xfrm>
            <a:off x="4655070" y="2144631"/>
            <a:ext cx="4140714" cy="707886"/>
          </a:xfrm>
          <a:prstGeom prst="rect">
            <a:avLst/>
          </a:prstGeom>
          <a:noFill/>
        </p:spPr>
        <p:txBody>
          <a:bodyPr wrap="square" rtlCol="0">
            <a:spAutoFit/>
          </a:bodyPr>
          <a:lstStyle/>
          <a:p>
            <a:r>
              <a:rPr lang="en-US" sz="2000" dirty="0"/>
              <a:t>Developed a geospatial model to:</a:t>
            </a:r>
          </a:p>
          <a:p>
            <a:endParaRPr lang="en-US" sz="2000" dirty="0"/>
          </a:p>
        </p:txBody>
      </p:sp>
      <p:grpSp>
        <p:nvGrpSpPr>
          <p:cNvPr id="17" name="Group 16"/>
          <p:cNvGrpSpPr/>
          <p:nvPr/>
        </p:nvGrpSpPr>
        <p:grpSpPr>
          <a:xfrm>
            <a:off x="4793236" y="4519099"/>
            <a:ext cx="4104255" cy="1664825"/>
            <a:chOff x="23348911" y="15091614"/>
            <a:chExt cx="24132764" cy="9789064"/>
          </a:xfrm>
        </p:grpSpPr>
        <p:sp>
          <p:nvSpPr>
            <p:cNvPr id="11" name="Oval 10"/>
            <p:cNvSpPr/>
            <p:nvPr/>
          </p:nvSpPr>
          <p:spPr>
            <a:xfrm>
              <a:off x="23348911" y="15872534"/>
              <a:ext cx="1151997" cy="115200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1</a:t>
              </a:r>
            </a:p>
          </p:txBody>
        </p:sp>
        <p:sp>
          <p:nvSpPr>
            <p:cNvPr id="12" name="Oval 11"/>
            <p:cNvSpPr/>
            <p:nvPr/>
          </p:nvSpPr>
          <p:spPr>
            <a:xfrm>
              <a:off x="23348911" y="18878422"/>
              <a:ext cx="1151997" cy="115200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2</a:t>
              </a:r>
            </a:p>
          </p:txBody>
        </p:sp>
        <p:sp>
          <p:nvSpPr>
            <p:cNvPr id="13" name="Oval 12"/>
            <p:cNvSpPr/>
            <p:nvPr/>
          </p:nvSpPr>
          <p:spPr>
            <a:xfrm>
              <a:off x="23403500" y="22473221"/>
              <a:ext cx="1151997" cy="115200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3</a:t>
              </a:r>
            </a:p>
          </p:txBody>
        </p:sp>
        <p:sp>
          <p:nvSpPr>
            <p:cNvPr id="14" name="TextBox 13"/>
            <p:cNvSpPr txBox="1"/>
            <p:nvPr/>
          </p:nvSpPr>
          <p:spPr>
            <a:xfrm>
              <a:off x="24786767" y="15091614"/>
              <a:ext cx="22694908" cy="3076500"/>
            </a:xfrm>
            <a:prstGeom prst="rect">
              <a:avLst/>
            </a:prstGeom>
            <a:noFill/>
          </p:spPr>
          <p:txBody>
            <a:bodyPr wrap="square" rtlCol="0">
              <a:spAutoFit/>
            </a:bodyPr>
            <a:lstStyle/>
            <a:p>
              <a:r>
                <a:rPr lang="en-ZA" sz="1400" dirty="0"/>
                <a:t>POC placement at all facilities identified as POC candidates</a:t>
              </a:r>
            </a:p>
          </p:txBody>
        </p:sp>
        <p:sp>
          <p:nvSpPr>
            <p:cNvPr id="15" name="TextBox 14"/>
            <p:cNvSpPr txBox="1"/>
            <p:nvPr/>
          </p:nvSpPr>
          <p:spPr>
            <a:xfrm>
              <a:off x="24658702" y="18042930"/>
              <a:ext cx="21719408" cy="4343297"/>
            </a:xfrm>
            <a:prstGeom prst="rect">
              <a:avLst/>
            </a:prstGeom>
            <a:noFill/>
          </p:spPr>
          <p:txBody>
            <a:bodyPr wrap="square" rtlCol="0">
              <a:spAutoFit/>
            </a:bodyPr>
            <a:lstStyle/>
            <a:p>
              <a:r>
                <a:rPr lang="en-ZA" sz="1400" dirty="0"/>
                <a:t>Optimised combination of true on-site POC and near-POC placement at facilities acting as POC hubs</a:t>
              </a:r>
            </a:p>
          </p:txBody>
        </p:sp>
        <p:sp>
          <p:nvSpPr>
            <p:cNvPr id="16" name="TextBox 15"/>
            <p:cNvSpPr txBox="1"/>
            <p:nvPr/>
          </p:nvSpPr>
          <p:spPr>
            <a:xfrm>
              <a:off x="24658702" y="21804178"/>
              <a:ext cx="22552531" cy="3076500"/>
            </a:xfrm>
            <a:prstGeom prst="rect">
              <a:avLst/>
            </a:prstGeom>
            <a:noFill/>
          </p:spPr>
          <p:txBody>
            <a:bodyPr wrap="square" rtlCol="0">
              <a:spAutoFit/>
            </a:bodyPr>
            <a:lstStyle/>
            <a:p>
              <a:r>
                <a:rPr lang="en-ZA" sz="1400" dirty="0"/>
                <a:t>Integration into the centralised STN to allow use of centralised labs</a:t>
              </a:r>
            </a:p>
          </p:txBody>
        </p:sp>
      </p:grpSp>
      <p:sp>
        <p:nvSpPr>
          <p:cNvPr id="18" name="Content Placeholder 2"/>
          <p:cNvSpPr txBox="1">
            <a:spLocks/>
          </p:cNvSpPr>
          <p:nvPr/>
        </p:nvSpPr>
        <p:spPr>
          <a:xfrm>
            <a:off x="184718" y="800559"/>
            <a:ext cx="8827987" cy="1035239"/>
          </a:xfrm>
          <a:prstGeom prst="rect">
            <a:avLst/>
          </a:prstGeom>
          <a:solidFill>
            <a:srgbClr val="B61F24">
              <a:alpha val="36078"/>
            </a:srgbClr>
          </a:solidFill>
          <a:ln w="38100">
            <a:noFill/>
          </a:ln>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800" dirty="0"/>
              <a:t>For the </a:t>
            </a:r>
            <a:r>
              <a:rPr lang="en-US" sz="1800" b="1" dirty="0">
                <a:solidFill>
                  <a:srgbClr val="C00000"/>
                </a:solidFill>
              </a:rPr>
              <a:t>hardest-to-reach facilities </a:t>
            </a:r>
            <a:r>
              <a:rPr lang="en-US" sz="1800" dirty="0"/>
              <a:t>in Zambia </a:t>
            </a:r>
            <a:r>
              <a:rPr lang="en-US" sz="1800" i="1" dirty="0"/>
              <a:t>not </a:t>
            </a:r>
            <a:r>
              <a:rPr lang="en-US" sz="1800" dirty="0"/>
              <a:t>reached by the modelled national STN, we compared the cost of </a:t>
            </a:r>
            <a:r>
              <a:rPr lang="en-US" sz="1800" b="1" dirty="0">
                <a:solidFill>
                  <a:srgbClr val="C00000"/>
                </a:solidFill>
              </a:rPr>
              <a:t>placing POC viral load test instruments </a:t>
            </a:r>
            <a:r>
              <a:rPr lang="en-US" sz="1800" dirty="0"/>
              <a:t>at or near facilities to the cost of an </a:t>
            </a:r>
            <a:r>
              <a:rPr lang="en-US" sz="1800" b="1" dirty="0">
                <a:solidFill>
                  <a:srgbClr val="C00000"/>
                </a:solidFill>
              </a:rPr>
              <a:t>expanded STN </a:t>
            </a:r>
            <a:r>
              <a:rPr lang="en-US" sz="1800" dirty="0"/>
              <a:t>to deliver samples to centralized laboratories. </a:t>
            </a:r>
            <a:endParaRPr lang="en-ZA" sz="1800" dirty="0"/>
          </a:p>
        </p:txBody>
      </p:sp>
      <p:sp>
        <p:nvSpPr>
          <p:cNvPr id="19" name="TextBox 18"/>
          <p:cNvSpPr txBox="1"/>
          <p:nvPr/>
        </p:nvSpPr>
        <p:spPr>
          <a:xfrm>
            <a:off x="4722349" y="3687515"/>
            <a:ext cx="4197909" cy="830997"/>
          </a:xfrm>
          <a:prstGeom prst="rect">
            <a:avLst/>
          </a:prstGeom>
          <a:noFill/>
        </p:spPr>
        <p:txBody>
          <a:bodyPr wrap="square" rtlCol="0">
            <a:spAutoFit/>
          </a:bodyPr>
          <a:lstStyle/>
          <a:p>
            <a:r>
              <a:rPr lang="en-US" sz="1600" dirty="0"/>
              <a:t>The geospatial model output is included in a cost model to determine the total cost (test and transport) with 3 </a:t>
            </a:r>
            <a:r>
              <a:rPr lang="en-US" sz="1600" b="1" dirty="0"/>
              <a:t>scenarios</a:t>
            </a:r>
            <a:r>
              <a:rPr lang="en-US" sz="1600" dirty="0"/>
              <a:t>:</a:t>
            </a:r>
            <a:endParaRPr lang="en-ZA" sz="4000" dirty="0"/>
          </a:p>
        </p:txBody>
      </p:sp>
      <p:grpSp>
        <p:nvGrpSpPr>
          <p:cNvPr id="24" name="Group 23"/>
          <p:cNvGrpSpPr/>
          <p:nvPr/>
        </p:nvGrpSpPr>
        <p:grpSpPr>
          <a:xfrm>
            <a:off x="4798033" y="2501004"/>
            <a:ext cx="4099458" cy="1071650"/>
            <a:chOff x="28589885" y="-3174004"/>
            <a:chExt cx="24104564" cy="6301231"/>
          </a:xfrm>
        </p:grpSpPr>
        <p:sp>
          <p:nvSpPr>
            <p:cNvPr id="20" name="Oval 19"/>
            <p:cNvSpPr/>
            <p:nvPr/>
          </p:nvSpPr>
          <p:spPr>
            <a:xfrm>
              <a:off x="28589885" y="-2361720"/>
              <a:ext cx="1151998" cy="115200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1</a:t>
              </a:r>
            </a:p>
          </p:txBody>
        </p:sp>
        <p:sp>
          <p:nvSpPr>
            <p:cNvPr id="21" name="TextBox 20"/>
            <p:cNvSpPr txBox="1"/>
            <p:nvPr/>
          </p:nvSpPr>
          <p:spPr>
            <a:xfrm>
              <a:off x="30111355" y="-3174004"/>
              <a:ext cx="22133038" cy="3076499"/>
            </a:xfrm>
            <a:prstGeom prst="rect">
              <a:avLst/>
            </a:prstGeom>
            <a:noFill/>
          </p:spPr>
          <p:txBody>
            <a:bodyPr wrap="square" rtlCol="0">
              <a:spAutoFit/>
            </a:bodyPr>
            <a:lstStyle/>
            <a:p>
              <a:r>
                <a:rPr lang="en-US" sz="1400" dirty="0"/>
                <a:t>Identify</a:t>
              </a:r>
              <a:r>
                <a:rPr lang="en-US" sz="1400" b="1" dirty="0"/>
                <a:t> candidate </a:t>
              </a:r>
              <a:r>
                <a:rPr lang="en-US" sz="1400" dirty="0"/>
                <a:t>(remote &amp; low-volume) POC facilities not reached by the national STN </a:t>
              </a:r>
            </a:p>
          </p:txBody>
        </p:sp>
        <p:sp>
          <p:nvSpPr>
            <p:cNvPr id="22" name="Oval 21"/>
            <p:cNvSpPr/>
            <p:nvPr/>
          </p:nvSpPr>
          <p:spPr>
            <a:xfrm>
              <a:off x="28589885" y="127603"/>
              <a:ext cx="1151998" cy="115200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2</a:t>
              </a:r>
            </a:p>
          </p:txBody>
        </p:sp>
        <p:sp>
          <p:nvSpPr>
            <p:cNvPr id="23" name="TextBox 22"/>
            <p:cNvSpPr txBox="1"/>
            <p:nvPr/>
          </p:nvSpPr>
          <p:spPr>
            <a:xfrm>
              <a:off x="29999536" y="50728"/>
              <a:ext cx="22694913" cy="3076499"/>
            </a:xfrm>
            <a:prstGeom prst="rect">
              <a:avLst/>
            </a:prstGeom>
            <a:noFill/>
          </p:spPr>
          <p:txBody>
            <a:bodyPr wrap="square" rtlCol="0">
              <a:spAutoFit/>
            </a:bodyPr>
            <a:lstStyle/>
            <a:p>
              <a:r>
                <a:rPr lang="en-US" sz="1400" dirty="0"/>
                <a:t>Optimally</a:t>
              </a:r>
              <a:r>
                <a:rPr lang="en-US" sz="1400" b="1" dirty="0"/>
                <a:t> locate </a:t>
              </a:r>
              <a:r>
                <a:rPr lang="en-US" sz="1400" dirty="0"/>
                <a:t>POC instruments maximizing both viral load coverage and instrument utilisation</a:t>
              </a:r>
            </a:p>
          </p:txBody>
        </p:sp>
      </p:grpSp>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3065182" y="5359042"/>
            <a:ext cx="1261823" cy="502965"/>
          </a:xfrm>
          <a:prstGeom prst="rect">
            <a:avLst/>
          </a:prstGeom>
        </p:spPr>
      </p:pic>
      <p:grpSp>
        <p:nvGrpSpPr>
          <p:cNvPr id="29" name="Group 28"/>
          <p:cNvGrpSpPr/>
          <p:nvPr/>
        </p:nvGrpSpPr>
        <p:grpSpPr>
          <a:xfrm>
            <a:off x="1403822" y="2295513"/>
            <a:ext cx="1163744" cy="934201"/>
            <a:chOff x="-10367129" y="7940841"/>
            <a:chExt cx="8008939" cy="6537800"/>
          </a:xfrm>
        </p:grpSpPr>
        <p:pic>
          <p:nvPicPr>
            <p:cNvPr id="27" name="Picture 26"/>
            <p:cNvPicPr>
              <a:picLocks noChangeAspect="1"/>
            </p:cNvPicPr>
            <p:nvPr/>
          </p:nvPicPr>
          <p:blipFill>
            <a:blip r:embed="rId4">
              <a:clrChange>
                <a:clrFrom>
                  <a:srgbClr val="FFFFFF"/>
                </a:clrFrom>
                <a:clrTo>
                  <a:srgbClr val="FFFFFF">
                    <a:alpha val="0"/>
                  </a:srgbClr>
                </a:clrTo>
              </a:clrChange>
            </a:blip>
            <a:stretch>
              <a:fillRect/>
            </a:stretch>
          </p:blipFill>
          <p:spPr>
            <a:xfrm>
              <a:off x="-10367129" y="8985599"/>
              <a:ext cx="8008939" cy="5493042"/>
            </a:xfrm>
            <a:prstGeom prst="rect">
              <a:avLst/>
            </a:prstGeom>
          </p:spPr>
        </p:pic>
        <p:pic>
          <p:nvPicPr>
            <p:cNvPr id="28" name="Picture 27"/>
            <p:cNvPicPr>
              <a:picLocks noChangeAspect="1"/>
            </p:cNvPicPr>
            <p:nvPr/>
          </p:nvPicPr>
          <p:blipFill>
            <a:blip r:embed="rId5">
              <a:clrChange>
                <a:clrFrom>
                  <a:srgbClr val="FFFFFF"/>
                </a:clrFrom>
                <a:clrTo>
                  <a:srgbClr val="FFFFFF">
                    <a:alpha val="0"/>
                  </a:srgbClr>
                </a:clrTo>
              </a:clrChange>
            </a:blip>
            <a:stretch>
              <a:fillRect/>
            </a:stretch>
          </p:blipFill>
          <p:spPr>
            <a:xfrm>
              <a:off x="-9231576" y="7940841"/>
              <a:ext cx="2868916" cy="2838611"/>
            </a:xfrm>
            <a:prstGeom prst="rect">
              <a:avLst/>
            </a:prstGeom>
          </p:spPr>
        </p:pic>
      </p:grpSp>
      <p:pic>
        <p:nvPicPr>
          <p:cNvPr id="25" name="Picture 24"/>
          <p:cNvPicPr>
            <a:picLocks noChangeAspect="1"/>
          </p:cNvPicPr>
          <p:nvPr/>
        </p:nvPicPr>
        <p:blipFill>
          <a:blip r:embed="rId6">
            <a:clrChange>
              <a:clrFrom>
                <a:srgbClr val="FFFFFF"/>
              </a:clrFrom>
              <a:clrTo>
                <a:srgbClr val="FFFFFF">
                  <a:alpha val="0"/>
                </a:srgbClr>
              </a:clrTo>
            </a:clrChange>
          </a:blip>
          <a:stretch>
            <a:fillRect/>
          </a:stretch>
        </p:blipFill>
        <p:spPr>
          <a:xfrm>
            <a:off x="292670" y="5503467"/>
            <a:ext cx="609157" cy="605957"/>
          </a:xfrm>
          <a:prstGeom prst="rect">
            <a:avLst/>
          </a:prstGeom>
        </p:spPr>
      </p:pic>
      <p:pic>
        <p:nvPicPr>
          <p:cNvPr id="3" name="Picture 2"/>
          <p:cNvPicPr>
            <a:picLocks noChangeAspect="1"/>
          </p:cNvPicPr>
          <p:nvPr/>
        </p:nvPicPr>
        <p:blipFill>
          <a:blip r:embed="rId7"/>
          <a:stretch>
            <a:fillRect/>
          </a:stretch>
        </p:blipFill>
        <p:spPr>
          <a:xfrm>
            <a:off x="292670" y="2222305"/>
            <a:ext cx="807936" cy="817014"/>
          </a:xfrm>
          <a:prstGeom prst="rect">
            <a:avLst/>
          </a:prstGeom>
        </p:spPr>
      </p:pic>
    </p:spTree>
    <p:extLst>
      <p:ext uri="{BB962C8B-B14F-4D97-AF65-F5344CB8AC3E}">
        <p14:creationId xmlns:p14="http://schemas.microsoft.com/office/powerpoint/2010/main" val="4495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1386" y="621905"/>
            <a:ext cx="4312844" cy="4884373"/>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6"/>
          </a:p>
        </p:txBody>
      </p:sp>
      <p:sp>
        <p:nvSpPr>
          <p:cNvPr id="10" name="Rectangle 9"/>
          <p:cNvSpPr/>
          <p:nvPr/>
        </p:nvSpPr>
        <p:spPr>
          <a:xfrm>
            <a:off x="4604366" y="621905"/>
            <a:ext cx="4303059" cy="4884373"/>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6"/>
          </a:p>
        </p:txBody>
      </p:sp>
      <p:sp>
        <p:nvSpPr>
          <p:cNvPr id="5" name="TextBox 4"/>
          <p:cNvSpPr txBox="1"/>
          <p:nvPr/>
        </p:nvSpPr>
        <p:spPr>
          <a:xfrm>
            <a:off x="142873" y="8660"/>
            <a:ext cx="2204936" cy="613245"/>
          </a:xfrm>
          <a:prstGeom prst="rect">
            <a:avLst/>
          </a:prstGeom>
          <a:noFill/>
        </p:spPr>
        <p:txBody>
          <a:bodyPr wrap="square" rtlCol="0">
            <a:spAutoFit/>
          </a:bodyPr>
          <a:lstStyle/>
          <a:p>
            <a:r>
              <a:rPr lang="en-ZA" sz="3385" b="1" dirty="0">
                <a:solidFill>
                  <a:srgbClr val="C00000"/>
                </a:solidFill>
              </a:rPr>
              <a:t>RESULTS</a:t>
            </a:r>
          </a:p>
        </p:txBody>
      </p:sp>
      <p:sp>
        <p:nvSpPr>
          <p:cNvPr id="7" name="TextBox 6"/>
          <p:cNvSpPr txBox="1"/>
          <p:nvPr/>
        </p:nvSpPr>
        <p:spPr>
          <a:xfrm>
            <a:off x="313430" y="711796"/>
            <a:ext cx="4100713" cy="1815882"/>
          </a:xfrm>
          <a:prstGeom prst="rect">
            <a:avLst/>
          </a:prstGeom>
          <a:noFill/>
          <a:ln>
            <a:noFill/>
          </a:ln>
        </p:spPr>
        <p:txBody>
          <a:bodyPr wrap="square" rtlCol="0">
            <a:spAutoFit/>
          </a:bodyPr>
          <a:lstStyle/>
          <a:p>
            <a:pPr marL="145818" indent="-145818">
              <a:buFont typeface="Wingdings" panose="05000000000000000000" pitchFamily="2" charset="2"/>
              <a:buChar char="Ø"/>
            </a:pPr>
            <a:r>
              <a:rPr lang="en-ZA" sz="1400" dirty="0"/>
              <a:t>675/1475 (46% of ART facilities) are not reached by the modelled national STN.</a:t>
            </a:r>
          </a:p>
          <a:p>
            <a:pPr marL="145818" indent="-145818">
              <a:buFont typeface="Wingdings" panose="05000000000000000000" pitchFamily="2" charset="2"/>
              <a:buChar char="Ø"/>
            </a:pPr>
            <a:endParaRPr lang="en-ZA" sz="1400" dirty="0"/>
          </a:p>
          <a:p>
            <a:pPr marL="145818" indent="-145818">
              <a:buFont typeface="Wingdings" panose="05000000000000000000" pitchFamily="2" charset="2"/>
              <a:buChar char="Ø"/>
            </a:pPr>
            <a:r>
              <a:rPr lang="en-ZA" sz="1400" dirty="0"/>
              <a:t>337/675 (23% of ART facilities) were identified as POC candidates (remote &amp; low volume).</a:t>
            </a:r>
          </a:p>
          <a:p>
            <a:endParaRPr lang="en-ZA" sz="1400" dirty="0"/>
          </a:p>
          <a:p>
            <a:pPr marL="145818" indent="-145818">
              <a:buFont typeface="Wingdings" panose="05000000000000000000" pitchFamily="2" charset="2"/>
              <a:buChar char="Ø"/>
            </a:pPr>
            <a:r>
              <a:rPr lang="en-ZA" sz="1400" dirty="0"/>
              <a:t>These 337 facilities represent 3.2% of total viral load volumes</a:t>
            </a:r>
          </a:p>
        </p:txBody>
      </p:sp>
      <p:sp>
        <p:nvSpPr>
          <p:cNvPr id="8" name="TextBox 7"/>
          <p:cNvSpPr txBox="1"/>
          <p:nvPr/>
        </p:nvSpPr>
        <p:spPr>
          <a:xfrm>
            <a:off x="4623526" y="711796"/>
            <a:ext cx="4023172" cy="2031325"/>
          </a:xfrm>
          <a:prstGeom prst="rect">
            <a:avLst/>
          </a:prstGeom>
          <a:noFill/>
          <a:ln>
            <a:noFill/>
          </a:ln>
        </p:spPr>
        <p:txBody>
          <a:bodyPr wrap="square" rtlCol="0">
            <a:spAutoFit/>
          </a:bodyPr>
          <a:lstStyle/>
          <a:p>
            <a:pPr marL="145818" indent="-145818">
              <a:buFont typeface="Wingdings" panose="05000000000000000000" pitchFamily="2" charset="2"/>
              <a:buChar char="Ø"/>
            </a:pPr>
            <a:r>
              <a:rPr lang="en-ZA" sz="1400" dirty="0"/>
              <a:t>An optimised combination of true and near-POC (scenario 2) outperforms the other scenarios.</a:t>
            </a:r>
          </a:p>
          <a:p>
            <a:pPr marL="145818" indent="-145818">
              <a:buFont typeface="Wingdings" panose="05000000000000000000" pitchFamily="2" charset="2"/>
              <a:buChar char="Ø"/>
            </a:pPr>
            <a:endParaRPr lang="en-ZA" sz="1400" dirty="0"/>
          </a:p>
          <a:p>
            <a:pPr marL="145818" indent="-145818">
              <a:buFont typeface="Wingdings" panose="05000000000000000000" pitchFamily="2" charset="2"/>
              <a:buChar char="Ø"/>
            </a:pPr>
            <a:r>
              <a:rPr lang="en-ZA" sz="1400" dirty="0"/>
              <a:t>Cost per test in scenario 2 is </a:t>
            </a:r>
            <a:r>
              <a:rPr lang="en-ZA" sz="1400" b="1" dirty="0">
                <a:solidFill>
                  <a:srgbClr val="C00000"/>
                </a:solidFill>
              </a:rPr>
              <a:t>19% </a:t>
            </a:r>
            <a:r>
              <a:rPr lang="en-ZA" sz="1400" dirty="0"/>
              <a:t>lower than scenario 1 due to better </a:t>
            </a:r>
            <a:r>
              <a:rPr lang="en-ZA" sz="1400" dirty="0">
                <a:solidFill>
                  <a:srgbClr val="C00000"/>
                </a:solidFill>
              </a:rPr>
              <a:t>instrument utilisation </a:t>
            </a:r>
            <a:r>
              <a:rPr lang="en-ZA" sz="1400" dirty="0"/>
              <a:t>(26% v. 10%)</a:t>
            </a:r>
          </a:p>
          <a:p>
            <a:endParaRPr lang="en-ZA" sz="1400" dirty="0"/>
          </a:p>
          <a:p>
            <a:pPr marL="145818" indent="-145818">
              <a:buFont typeface="Wingdings" panose="05000000000000000000" pitchFamily="2" charset="2"/>
              <a:buChar char="Ø"/>
            </a:pPr>
            <a:r>
              <a:rPr lang="en-ZA" sz="1400" dirty="0"/>
              <a:t>Cost per test in scenario 2 is </a:t>
            </a:r>
            <a:r>
              <a:rPr lang="en-ZA" sz="1400" b="1" dirty="0">
                <a:solidFill>
                  <a:srgbClr val="C00000"/>
                </a:solidFill>
              </a:rPr>
              <a:t>53% </a:t>
            </a:r>
            <a:r>
              <a:rPr lang="en-ZA" sz="1400" dirty="0"/>
              <a:t>lower than scenario 3 due to </a:t>
            </a:r>
            <a:r>
              <a:rPr lang="en-ZA" sz="1400" dirty="0">
                <a:solidFill>
                  <a:srgbClr val="C00000"/>
                </a:solidFill>
              </a:rPr>
              <a:t>lower transport costs </a:t>
            </a:r>
            <a:r>
              <a:rPr lang="en-ZA" sz="1400" dirty="0"/>
              <a:t>($7 v $31)</a:t>
            </a:r>
          </a:p>
        </p:txBody>
      </p:sp>
      <p:pic>
        <p:nvPicPr>
          <p:cNvPr id="12" name="Picture 11"/>
          <p:cNvPicPr>
            <a:picLocks noChangeAspect="1"/>
          </p:cNvPicPr>
          <p:nvPr/>
        </p:nvPicPr>
        <p:blipFill>
          <a:blip r:embed="rId3">
            <a:clrChange>
              <a:clrFrom>
                <a:srgbClr val="FEFFFF"/>
              </a:clrFrom>
              <a:clrTo>
                <a:srgbClr val="FEFFFF">
                  <a:alpha val="0"/>
                </a:srgbClr>
              </a:clrTo>
            </a:clrChange>
          </a:blip>
          <a:stretch>
            <a:fillRect/>
          </a:stretch>
        </p:blipFill>
        <p:spPr>
          <a:xfrm>
            <a:off x="477487" y="2510532"/>
            <a:ext cx="3772598" cy="3026162"/>
          </a:xfrm>
          <a:prstGeom prst="rect">
            <a:avLst/>
          </a:prstGeom>
        </p:spPr>
      </p:pic>
      <p:sp>
        <p:nvSpPr>
          <p:cNvPr id="11" name="Rectangle 10"/>
          <p:cNvSpPr/>
          <p:nvPr/>
        </p:nvSpPr>
        <p:spPr>
          <a:xfrm>
            <a:off x="191387" y="5625292"/>
            <a:ext cx="8716039" cy="622385"/>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Using a novel geospatial modelling approach, POC viral load testing may reduce the costs of providing testing services to the hardest-to-reach populations, despite the cost of equipment and low patient volumes. </a:t>
            </a:r>
            <a:endParaRPr lang="en-ZA" sz="1400" b="1" dirty="0">
              <a:solidFill>
                <a:srgbClr val="C00000"/>
              </a:solidFill>
            </a:endParaRPr>
          </a:p>
        </p:txBody>
      </p:sp>
      <p:graphicFrame>
        <p:nvGraphicFramePr>
          <p:cNvPr id="13" name="Chart 12"/>
          <p:cNvGraphicFramePr>
            <a:graphicFrameLocks/>
          </p:cNvGraphicFramePr>
          <p:nvPr>
            <p:extLst>
              <p:ext uri="{D42A27DB-BD31-4B8C-83A1-F6EECF244321}">
                <p14:modId xmlns:p14="http://schemas.microsoft.com/office/powerpoint/2010/main" val="2968561892"/>
              </p:ext>
            </p:extLst>
          </p:nvPr>
        </p:nvGraphicFramePr>
        <p:xfrm>
          <a:off x="5063941" y="2730996"/>
          <a:ext cx="3424076" cy="2705708"/>
        </p:xfrm>
        <a:graphic>
          <a:graphicData uri="http://schemas.openxmlformats.org/drawingml/2006/chart">
            <c:chart xmlns:c="http://schemas.openxmlformats.org/drawingml/2006/chart" xmlns:r="http://schemas.openxmlformats.org/officeDocument/2006/relationships" r:id="rId4"/>
          </a:graphicData>
        </a:graphic>
      </p:graphicFrame>
      <p:pic>
        <p:nvPicPr>
          <p:cNvPr id="6" name="Content Placeholder 3"/>
          <p:cNvPicPr>
            <a:picLocks noGrp="1" noChangeAspect="1"/>
          </p:cNvPicPr>
          <p:nvPr>
            <p:ph sz="quarter" idx="10"/>
          </p:nvPr>
        </p:nvPicPr>
        <p:blipFill>
          <a:blip r:embed="rId5"/>
          <a:stretch>
            <a:fillRect/>
          </a:stretch>
        </p:blipFill>
        <p:spPr>
          <a:xfrm>
            <a:off x="331969" y="2479531"/>
            <a:ext cx="4141766" cy="2938149"/>
          </a:xfrm>
          <a:prstGeom prst="rect">
            <a:avLst/>
          </a:prstGeom>
        </p:spPr>
      </p:pic>
    </p:spTree>
    <p:extLst>
      <p:ext uri="{BB962C8B-B14F-4D97-AF65-F5344CB8AC3E}">
        <p14:creationId xmlns:p14="http://schemas.microsoft.com/office/powerpoint/2010/main" val="31212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AA96D9-E036-F546-820F-9F352800A28F}"/>
              </a:ext>
            </a:extLst>
          </p:cNvPr>
          <p:cNvSpPr>
            <a:spLocks noGrp="1"/>
          </p:cNvSpPr>
          <p:nvPr>
            <p:ph type="title"/>
          </p:nvPr>
        </p:nvSpPr>
        <p:spPr/>
        <p:txBody>
          <a:bodyPr/>
          <a:lstStyle/>
          <a:p>
            <a:r>
              <a:rPr lang="en-US" dirty="0"/>
              <a:t>Disclaimer</a:t>
            </a:r>
          </a:p>
        </p:txBody>
      </p:sp>
      <p:sp>
        <p:nvSpPr>
          <p:cNvPr id="4" name="TextBox 3">
            <a:extLst>
              <a:ext uri="{FF2B5EF4-FFF2-40B4-BE49-F238E27FC236}">
                <a16:creationId xmlns="" xmlns:a16="http://schemas.microsoft.com/office/drawing/2014/main" id="{8F90FD07-4AAA-A245-90CF-8068C99937D6}"/>
              </a:ext>
            </a:extLst>
          </p:cNvPr>
          <p:cNvSpPr txBox="1"/>
          <p:nvPr/>
        </p:nvSpPr>
        <p:spPr>
          <a:xfrm>
            <a:off x="1005840" y="1630680"/>
            <a:ext cx="7345680" cy="2585323"/>
          </a:xfrm>
          <a:prstGeom prst="rect">
            <a:avLst/>
          </a:prstGeom>
          <a:noFill/>
        </p:spPr>
        <p:txBody>
          <a:bodyPr wrap="square" rtlCol="0">
            <a:spAutoFit/>
          </a:bodyPr>
          <a:lstStyle/>
          <a:p>
            <a:r>
              <a:rPr lang="en-GB" altLang="en-US" sz="2400" dirty="0">
                <a:latin typeface="Raleway" panose="020B0503030101060003" pitchFamily="34" charset="77"/>
                <a:cs typeface="Calibri" panose="020F0502020204030204" pitchFamily="34" charset="0"/>
              </a:rPr>
              <a:t>This presentation is made possible by the support of the American people through the United States Agency for International Development (USAID). The contents are the sole responsibility of Right to Care and do not necessarily reflect the views of USAID or the United States Government.</a:t>
            </a:r>
            <a:endParaRPr lang="en-ZA" altLang="en-US" sz="2400" dirty="0">
              <a:latin typeface="Raleway" panose="020B0503030101060003" pitchFamily="34" charset="77"/>
              <a:cs typeface="Calibri" panose="020F0502020204030204" pitchFamily="34" charset="0"/>
            </a:endParaRPr>
          </a:p>
          <a:p>
            <a:endParaRPr lang="en-US" dirty="0"/>
          </a:p>
        </p:txBody>
      </p:sp>
      <p:pic>
        <p:nvPicPr>
          <p:cNvPr id="5" name="Picture 4">
            <a:extLst>
              <a:ext uri="{FF2B5EF4-FFF2-40B4-BE49-F238E27FC236}">
                <a16:creationId xmlns="" xmlns:a16="http://schemas.microsoft.com/office/drawing/2014/main" id="{FA5A347D-4F56-E842-BD39-16CCF3A79F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011" b="21256"/>
          <a:stretch/>
        </p:blipFill>
        <p:spPr>
          <a:xfrm>
            <a:off x="4755662" y="6293486"/>
            <a:ext cx="3016738" cy="442594"/>
          </a:xfrm>
          <a:prstGeom prst="rect">
            <a:avLst/>
          </a:prstGeom>
        </p:spPr>
      </p:pic>
    </p:spTree>
    <p:extLst>
      <p:ext uri="{BB962C8B-B14F-4D97-AF65-F5344CB8AC3E}">
        <p14:creationId xmlns:p14="http://schemas.microsoft.com/office/powerpoint/2010/main" val="3035640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887" y="4143315"/>
            <a:ext cx="5643931" cy="1143000"/>
          </a:xfrm>
        </p:spPr>
        <p:txBody>
          <a:bodyPr>
            <a:normAutofit/>
          </a:bodyPr>
          <a:lstStyle/>
          <a:p>
            <a:r>
              <a:rPr lang="en-US" dirty="0" smtClean="0"/>
              <a:t>Thank you</a:t>
            </a:r>
            <a:endParaRPr lang="en-US" i="1" dirty="0"/>
          </a:p>
        </p:txBody>
      </p:sp>
      <p:pic>
        <p:nvPicPr>
          <p:cNvPr id="4" name="Picture 3">
            <a:extLst>
              <a:ext uri="{FF2B5EF4-FFF2-40B4-BE49-F238E27FC236}">
                <a16:creationId xmlns="" xmlns:a16="http://schemas.microsoft.com/office/drawing/2014/main" id="{026208C3-E667-0240-8D6E-CBFE563AA9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011" b="21256"/>
          <a:stretch/>
        </p:blipFill>
        <p:spPr>
          <a:xfrm>
            <a:off x="4755662" y="6293486"/>
            <a:ext cx="3016738" cy="442594"/>
          </a:xfrm>
          <a:prstGeom prst="rect">
            <a:avLst/>
          </a:prstGeom>
        </p:spPr>
      </p:pic>
    </p:spTree>
    <p:extLst>
      <p:ext uri="{BB962C8B-B14F-4D97-AF65-F5344CB8AC3E}">
        <p14:creationId xmlns:p14="http://schemas.microsoft.com/office/powerpoint/2010/main" val="21680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15380</TotalTime>
  <Words>472</Words>
  <Application>Microsoft Office PowerPoint</Application>
  <PresentationFormat>On-screen Show (4:3)</PresentationFormat>
  <Paragraphs>51</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Raleway</vt:lpstr>
      <vt:lpstr>Roboto</vt:lpstr>
      <vt:lpstr>Wingdings</vt:lpstr>
      <vt:lpstr>Office Theme</vt:lpstr>
      <vt:lpstr>Optimising access for the last mile: Geospatial cost model for point of care viral load instrument placement</vt:lpstr>
      <vt:lpstr>PowerPoint Presentation</vt:lpstr>
      <vt:lpstr>PowerPoint Presentation</vt:lpstr>
      <vt:lpstr>PowerPoint Presentation</vt:lpstr>
      <vt:lpstr>Disclaimer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Tshegofatso Phiri</dc:creator>
  <cp:lastModifiedBy>Sarah Girdwood</cp:lastModifiedBy>
  <cp:revision>393</cp:revision>
  <cp:lastPrinted>2017-06-01T12:18:02Z</cp:lastPrinted>
  <dcterms:created xsi:type="dcterms:W3CDTF">2017-03-27T18:43:29Z</dcterms:created>
  <dcterms:modified xsi:type="dcterms:W3CDTF">2018-07-23T13:50:30Z</dcterms:modified>
</cp:coreProperties>
</file>